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31"/>
  </p:notesMasterIdLst>
  <p:sldIdLst>
    <p:sldId id="354" r:id="rId3"/>
    <p:sldId id="1081" r:id="rId4"/>
    <p:sldId id="1086" r:id="rId5"/>
    <p:sldId id="1087" r:id="rId6"/>
    <p:sldId id="337" r:id="rId7"/>
    <p:sldId id="369" r:id="rId8"/>
    <p:sldId id="370" r:id="rId9"/>
    <p:sldId id="375" r:id="rId10"/>
    <p:sldId id="1084" r:id="rId11"/>
    <p:sldId id="378" r:id="rId12"/>
    <p:sldId id="1082" r:id="rId13"/>
    <p:sldId id="1090" r:id="rId14"/>
    <p:sldId id="271" r:id="rId15"/>
    <p:sldId id="371" r:id="rId16"/>
    <p:sldId id="372" r:id="rId17"/>
    <p:sldId id="373" r:id="rId18"/>
    <p:sldId id="374" r:id="rId19"/>
    <p:sldId id="376" r:id="rId20"/>
    <p:sldId id="350" r:id="rId21"/>
    <p:sldId id="377" r:id="rId22"/>
    <p:sldId id="1091" r:id="rId23"/>
    <p:sldId id="1092" r:id="rId24"/>
    <p:sldId id="1093" r:id="rId25"/>
    <p:sldId id="349" r:id="rId26"/>
    <p:sldId id="328" r:id="rId27"/>
    <p:sldId id="365" r:id="rId28"/>
    <p:sldId id="1085" r:id="rId29"/>
    <p:sldId id="1088" r:id="rId3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2252FF2F-2FF1-4684-B378-C80B18EADB08}">
          <p14:sldIdLst>
            <p14:sldId id="354"/>
            <p14:sldId id="1081"/>
            <p14:sldId id="1086"/>
            <p14:sldId id="1087"/>
            <p14:sldId id="337"/>
            <p14:sldId id="369"/>
            <p14:sldId id="370"/>
            <p14:sldId id="375"/>
            <p14:sldId id="1084"/>
            <p14:sldId id="378"/>
            <p14:sldId id="1082"/>
            <p14:sldId id="1090"/>
            <p14:sldId id="271"/>
            <p14:sldId id="371"/>
            <p14:sldId id="372"/>
            <p14:sldId id="373"/>
            <p14:sldId id="374"/>
            <p14:sldId id="376"/>
            <p14:sldId id="350"/>
            <p14:sldId id="377"/>
            <p14:sldId id="1091"/>
            <p14:sldId id="1092"/>
            <p14:sldId id="1093"/>
            <p14:sldId id="349"/>
            <p14:sldId id="328"/>
            <p14:sldId id="365"/>
            <p14:sldId id="1085"/>
            <p14:sldId id="1088"/>
          </p14:sldIdLst>
        </p14:section>
        <p14:section name="old" id="{DEFCFEFF-AEEC-4F77-8D10-E030FA4ECA8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Namkyung/(Partner) Consultant/D2C플랫폼운영팀" initials="KC" lastIdx="1" clrIdx="0">
    <p:extLst>
      <p:ext uri="{19B8F6BF-5375-455C-9EA6-DF929625EA0E}">
        <p15:presenceInfo xmlns:p15="http://schemas.microsoft.com/office/powerpoint/2012/main" userId="KimNamkyung/(Partner) Consultant/D2C플랫폼운영팀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34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5796" autoAdjust="0"/>
  </p:normalViewPr>
  <p:slideViewPr>
    <p:cSldViewPr snapToGrid="0" showGuides="1">
      <p:cViewPr varScale="1">
        <p:scale>
          <a:sx n="95" d="100"/>
          <a:sy n="95" d="100"/>
        </p:scale>
        <p:origin x="67" y="120"/>
      </p:cViewPr>
      <p:guideLst>
        <p:guide orient="horz" pos="2160"/>
        <p:guide pos="38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fld id="{EED1F1B7-1AE3-475D-9F55-E791DEBD0721}" type="datetimeFigureOut">
              <a:rPr lang="ko-KR" altLang="en-US" smtClean="0"/>
              <a:pPr/>
              <a:t>2026-01-15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G스마트체 Regular" panose="020B0600000101010101" pitchFamily="50" charset="-127"/>
                <a:ea typeface="LG스마트체 Regular" panose="020B0600000101010101" pitchFamily="50" charset="-127"/>
              </a:defRPr>
            </a:lvl1pPr>
          </a:lstStyle>
          <a:p>
            <a:fld id="{62EB2B8A-4F3D-4098-867C-50A6C87AF7EB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3176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LG스마트체 Regular" panose="020B0600000101010101" pitchFamily="50" charset="-127"/>
        <a:ea typeface="LG스마트체 Regular" panose="020B0600000101010101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43311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0842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745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506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0437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06637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3096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418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47960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60761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2134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42066B-D728-454C-8C86-F44FEECAA08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431279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946684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77678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62538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7590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26724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2920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4007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70640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300" b="0" i="0" u="none" baseline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2404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776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61555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95208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EB2B8A-4F3D-4098-867C-50A6C87AF7EB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332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3" y="1863717"/>
            <a:ext cx="8848421" cy="584775"/>
          </a:xfr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3"/>
            <a:ext cx="8567616" cy="307777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9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 hasCustomPrompt="1"/>
          </p:nvPr>
        </p:nvSpPr>
        <p:spPr>
          <a:xfrm>
            <a:off x="1486878" y="5176205"/>
            <a:ext cx="8566565" cy="307777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9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0" name="직사각형 11">
            <a:extLst>
              <a:ext uri="{FF2B5EF4-FFF2-40B4-BE49-F238E27FC236}">
                <a16:creationId xmlns:a16="http://schemas.microsoft.com/office/drawing/2014/main" id="{6AEBDAB0-3C81-4EA6-8A05-6AAC456110E3}"/>
              </a:ext>
            </a:extLst>
          </p:cNvPr>
          <p:cNvSpPr/>
          <p:nvPr userDrawn="1"/>
        </p:nvSpPr>
        <p:spPr>
          <a:xfrm>
            <a:off x="200234" y="266700"/>
            <a:ext cx="11699362" cy="6402394"/>
          </a:xfrm>
          <a:prstGeom prst="rect">
            <a:avLst/>
          </a:prstGeom>
          <a:ln>
            <a:solidFill>
              <a:srgbClr val="BFBFBF"/>
            </a:solidFill>
          </a:ln>
        </p:spPr>
        <p:txBody>
          <a:bodyPr lIns="45718" tIns="45718" rIns="45718" bIns="45718" anchor="ctr"/>
          <a:lstStyle/>
          <a:p>
            <a:pPr algn="ctr" defTabSz="1039032" latinLnBrk="0" hangingPunct="0">
              <a:def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endParaRPr kern="0">
              <a:solidFill>
                <a:srgbClr val="FFFFFF"/>
              </a:solidFill>
              <a:ea typeface="Arial Narrow"/>
              <a:cs typeface="Arial Narrow"/>
              <a:sym typeface="Arial Narrow"/>
            </a:endParaRPr>
          </a:p>
        </p:txBody>
      </p:sp>
      <p:pic>
        <p:nvPicPr>
          <p:cNvPr id="12" name="Picture 2" descr="Picture 2">
            <a:extLst>
              <a:ext uri="{FF2B5EF4-FFF2-40B4-BE49-F238E27FC236}">
                <a16:creationId xmlns:a16="http://schemas.microsoft.com/office/drawing/2014/main" id="{F7163421-2B2B-48A9-B918-74959891EA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r="88574" b="66436"/>
          <a:stretch>
            <a:fillRect/>
          </a:stretch>
        </p:blipFill>
        <p:spPr>
          <a:xfrm>
            <a:off x="200236" y="266700"/>
            <a:ext cx="736056" cy="2160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" name="Picture 2" descr="Picture 2">
            <a:extLst>
              <a:ext uri="{FF2B5EF4-FFF2-40B4-BE49-F238E27FC236}">
                <a16:creationId xmlns:a16="http://schemas.microsoft.com/office/drawing/2014/main" id="{087A229B-0D74-499E-98C5-429FB734A9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77355" t="77614"/>
          <a:stretch>
            <a:fillRect/>
          </a:stretch>
        </p:blipFill>
        <p:spPr>
          <a:xfrm>
            <a:off x="10446053" y="5229091"/>
            <a:ext cx="1458189" cy="1440003"/>
          </a:xfrm>
          <a:prstGeom prst="rect">
            <a:avLst/>
          </a:prstGeom>
          <a:ln w="12700">
            <a:miter lim="400000"/>
          </a:ln>
        </p:spPr>
      </p:pic>
      <p:pic>
        <p:nvPicPr>
          <p:cNvPr id="14" name="Picture 2" descr="Picture 2">
            <a:extLst>
              <a:ext uri="{FF2B5EF4-FFF2-40B4-BE49-F238E27FC236}">
                <a16:creationId xmlns:a16="http://schemas.microsoft.com/office/drawing/2014/main" id="{F5FACA3D-CD36-437F-8B03-5D1B2EA6CD1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42294" y="5137704"/>
            <a:ext cx="824922" cy="36144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8714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본지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369332"/>
          </a:xfr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798" b="1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lvl="0" algn="l"/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38554"/>
          </a:xfrm>
        </p:spPr>
        <p:txBody>
          <a:bodyPr vert="horz" wrap="square" lIns="91440" tIns="45720" rIns="91440" bIns="45720" rtlCol="0" anchor="t">
            <a:spAutoFit/>
          </a:bodyPr>
          <a:lstStyle>
            <a:lvl1pPr latinLnBrk="0">
              <a:defRPr lang="ko-KR" altLang="en-US" sz="1599" b="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>
              <a:defRPr lang="ko-KR" altLang="en-US" dirty="0" smtClean="0"/>
            </a:lvl2pPr>
            <a:lvl3pPr>
              <a:defRPr lang="ko-KR" altLang="en-US" dirty="0" smtClean="0"/>
            </a:lvl3pPr>
            <a:lvl4pPr>
              <a:defRPr lang="ko-KR" altLang="en-US" dirty="0" smtClean="0"/>
            </a:lvl4pPr>
            <a:lvl5pPr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/>
              <a:t>마스터 텍스트 스타일을 편집합니다</a:t>
            </a: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246185" y="544512"/>
            <a:ext cx="11699631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246187" y="6654879"/>
            <a:ext cx="1169963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779276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54">
          <p15:clr>
            <a:srgbClr val="FBAE40"/>
          </p15:clr>
        </p15:guide>
        <p15:guide id="3" orient="horz" pos="4065">
          <p15:clr>
            <a:srgbClr val="FBAE40"/>
          </p15:clr>
        </p15:guide>
        <p15:guide id="4" pos="3904">
          <p15:clr>
            <a:srgbClr val="FBAE40"/>
          </p15:clr>
        </p15:guide>
        <p15:guide id="5" pos="3768">
          <p15:clr>
            <a:srgbClr val="FBAE40"/>
          </p15:clr>
        </p15:guide>
        <p15:guide id="6" pos="275">
          <p15:clr>
            <a:srgbClr val="FBAE40"/>
          </p15:clr>
        </p15:guide>
        <p15:guide id="7" pos="739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911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래픽 9">
            <a:extLst>
              <a:ext uri="{FF2B5EF4-FFF2-40B4-BE49-F238E27FC236}">
                <a16:creationId xmlns:a16="http://schemas.microsoft.com/office/drawing/2014/main" id="{628FE83F-4635-FDEF-AC51-232C0720C9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9230" y="4180612"/>
            <a:ext cx="2382770" cy="2677389"/>
          </a:xfrm>
          <a:prstGeom prst="rect">
            <a:avLst/>
          </a:prstGeom>
        </p:spPr>
      </p:pic>
      <p:pic>
        <p:nvPicPr>
          <p:cNvPr id="11" name="그래픽 10">
            <a:extLst>
              <a:ext uri="{FF2B5EF4-FFF2-40B4-BE49-F238E27FC236}">
                <a16:creationId xmlns:a16="http://schemas.microsoft.com/office/drawing/2014/main" id="{C5393BC6-DBC0-CDDF-9CD1-FA845B5BEB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447189" cy="374441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596913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/>
          </p:nvPr>
        </p:nvSpPr>
        <p:spPr>
          <a:xfrm>
            <a:off x="1486878" y="5176204"/>
            <a:ext cx="5461487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pic>
        <p:nvPicPr>
          <p:cNvPr id="18" name="Picture 2" descr="Picture 2">
            <a:extLst>
              <a:ext uri="{FF2B5EF4-FFF2-40B4-BE49-F238E27FC236}">
                <a16:creationId xmlns:a16="http://schemas.microsoft.com/office/drawing/2014/main" id="{C4E128AE-7AB2-3FE1-4044-E8CBFD1FAC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1913" y="5136089"/>
            <a:ext cx="939835" cy="41179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1932978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1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래픽 9">
            <a:extLst>
              <a:ext uri="{FF2B5EF4-FFF2-40B4-BE49-F238E27FC236}">
                <a16:creationId xmlns:a16="http://schemas.microsoft.com/office/drawing/2014/main" id="{628FE83F-4635-FDEF-AC51-232C0720C92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809230" y="4180612"/>
            <a:ext cx="2382770" cy="2677389"/>
          </a:xfrm>
          <a:prstGeom prst="rect">
            <a:avLst/>
          </a:prstGeom>
        </p:spPr>
      </p:pic>
      <p:pic>
        <p:nvPicPr>
          <p:cNvPr id="11" name="그래픽 10">
            <a:extLst>
              <a:ext uri="{FF2B5EF4-FFF2-40B4-BE49-F238E27FC236}">
                <a16:creationId xmlns:a16="http://schemas.microsoft.com/office/drawing/2014/main" id="{C5393BC6-DBC0-CDDF-9CD1-FA845B5BEB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2447189" cy="3744416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596913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 algn="l">
              <a:defRPr sz="3197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23" name="내용 개체 틀 22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sp>
        <p:nvSpPr>
          <p:cNvPr id="24" name="내용 개체 틀 22"/>
          <p:cNvSpPr>
            <a:spLocks noGrp="1"/>
          </p:cNvSpPr>
          <p:nvPr>
            <p:ph sz="quarter" idx="12"/>
          </p:nvPr>
        </p:nvSpPr>
        <p:spPr>
          <a:xfrm>
            <a:off x="1486878" y="5176204"/>
            <a:ext cx="5461487" cy="30764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>
              <a:defRPr lang="ko-KR" altLang="en-US" sz="1399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>
              <a:buNone/>
              <a:defRPr lang="ko-KR" altLang="en-US" dirty="0" smtClean="0"/>
            </a:lvl2pPr>
            <a:lvl3pPr marL="913486" indent="0">
              <a:buNone/>
              <a:defRPr lang="ko-KR" altLang="en-US" dirty="0" smtClean="0"/>
            </a:lvl3pPr>
            <a:lvl4pPr marL="1370228" indent="0">
              <a:buNone/>
              <a:defRPr lang="ko-KR" altLang="en-US" dirty="0" smtClean="0"/>
            </a:lvl4pPr>
            <a:lvl5pPr marL="1826971" indent="0">
              <a:buNone/>
              <a:defRPr lang="ko-KR" altLang="en-US" dirty="0"/>
            </a:lvl5pPr>
          </a:lstStyle>
          <a:p>
            <a:pPr lvl="0">
              <a:spcBef>
                <a:spcPct val="0"/>
              </a:spcBef>
              <a:buNone/>
            </a:pPr>
            <a:r>
              <a:rPr lang="ko-KR" altLang="en-US" dirty="0"/>
              <a:t>마스터 텍스트 스타일을 편집합니다</a:t>
            </a:r>
          </a:p>
        </p:txBody>
      </p:sp>
      <p:pic>
        <p:nvPicPr>
          <p:cNvPr id="18" name="Picture 2" descr="Picture 2">
            <a:extLst>
              <a:ext uri="{FF2B5EF4-FFF2-40B4-BE49-F238E27FC236}">
                <a16:creationId xmlns:a16="http://schemas.microsoft.com/office/drawing/2014/main" id="{C4E128AE-7AB2-3FE1-4044-E8CBFD1FACD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11913" y="5136089"/>
            <a:ext cx="939835" cy="411792"/>
          </a:xfrm>
          <a:prstGeom prst="rect">
            <a:avLst/>
          </a:prstGeom>
          <a:ln w="12700">
            <a:miter lim="400000"/>
          </a:ln>
        </p:spPr>
      </p:pic>
      <p:sp>
        <p:nvSpPr>
          <p:cNvPr id="8" name="슬라이드 번호 개체 틀 5">
            <a:extLst>
              <a:ext uri="{FF2B5EF4-FFF2-40B4-BE49-F238E27FC236}">
                <a16:creationId xmlns:a16="http://schemas.microsoft.com/office/drawing/2014/main" id="{BF2FA881-3E11-4241-B3BF-F9DE44383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252705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1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8" name="MSIPCMContentMarking" descr="{&quot;HashCode&quot;:966751382,&quot;Placement&quot;:&quot;Header&quot;,&quot;Top&quot;:0.0,&quot;Left&quot;:413.954651,&quot;SlideWidth&quot;:960,&quot;SlideHeight&quot;:540}">
            <a:extLst>
              <a:ext uri="{FF2B5EF4-FFF2-40B4-BE49-F238E27FC236}">
                <a16:creationId xmlns:a16="http://schemas.microsoft.com/office/drawing/2014/main" id="{F54E00D3-2EE3-49A6-89E2-244F1DDFC07E}"/>
              </a:ext>
            </a:extLst>
          </p:cNvPr>
          <p:cNvSpPr txBox="1"/>
          <p:nvPr userDrawn="1"/>
        </p:nvSpPr>
        <p:spPr>
          <a:xfrm>
            <a:off x="5257224" y="0"/>
            <a:ext cx="1677551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ko-KR" sz="1200">
                <a:solidFill>
                  <a:srgbClr val="000000"/>
                </a:solidFill>
                <a:latin typeface="Calibri" panose="020F0502020204030204" pitchFamily="34" charset="0"/>
                <a:ea typeface="LG스마트체 Regular" panose="020B0600000101010101" pitchFamily="50" charset="-127"/>
              </a:rPr>
              <a:t>LGE Internal Use Only</a:t>
            </a:r>
            <a:endParaRPr lang="ko-KR" altLang="en-US" sz="1200" dirty="0">
              <a:solidFill>
                <a:srgbClr val="000000"/>
              </a:solidFill>
              <a:latin typeface="Calibri" panose="020F0502020204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851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defTabSz="913486" rtl="0" eaLnBrk="1" latinLnBrk="1" hangingPunct="1">
        <a:spcBef>
          <a:spcPct val="0"/>
        </a:spcBef>
        <a:buNone/>
        <a:defRPr sz="4396" b="1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j-cs"/>
        </a:defRPr>
      </a:lvl1pPr>
    </p:titleStyle>
    <p:bodyStyle>
      <a:lvl1pPr marL="0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3197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n-cs"/>
        </a:defRPr>
      </a:lvl1pPr>
      <a:lvl2pPr marL="456743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797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6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9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6">
          <p15:clr>
            <a:srgbClr val="F26B43"/>
          </p15:clr>
        </p15:guide>
        <p15:guide id="2" pos="139">
          <p15:clr>
            <a:srgbClr val="F26B43"/>
          </p15:clr>
        </p15:guide>
        <p15:guide id="3" pos="7533">
          <p15:clr>
            <a:srgbClr val="F26B43"/>
          </p15:clr>
        </p15:guide>
        <p15:guide id="4" orient="horz" pos="618">
          <p15:clr>
            <a:srgbClr val="F26B43"/>
          </p15:clr>
        </p15:guide>
        <p15:guide id="5" orient="horz" pos="420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600204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09601" y="6356353"/>
            <a:ext cx="2844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127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9" baseline="0">
                <a:solidFill>
                  <a:schemeClr val="tx1">
                    <a:tint val="75000"/>
                  </a:schemeClr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endParaRPr lang="ko-KR" altLang="en-US">
              <a:solidFill>
                <a:prstClr val="black">
                  <a:tint val="75000"/>
                </a:prstClr>
              </a:solidFill>
              <a:sym typeface="Arial Narrow"/>
            </a:endParaRPr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10856731" y="6642556"/>
            <a:ext cx="865790" cy="21544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r">
              <a:defRPr sz="799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defRPr>
            </a:lvl1pPr>
          </a:lstStyle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‹#›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8" name="MSIPCMContentMarking" descr="{&quot;HashCode&quot;:966751382,&quot;Placement&quot;:&quot;Header&quot;,&quot;Top&quot;:0.0,&quot;Left&quot;:413.954651,&quot;SlideWidth&quot;:960,&quot;SlideHeight&quot;:540}">
            <a:extLst>
              <a:ext uri="{FF2B5EF4-FFF2-40B4-BE49-F238E27FC236}">
                <a16:creationId xmlns:a16="http://schemas.microsoft.com/office/drawing/2014/main" id="{9143CC04-9C56-453C-9339-0CD54AFE1C73}"/>
              </a:ext>
            </a:extLst>
          </p:cNvPr>
          <p:cNvSpPr txBox="1"/>
          <p:nvPr userDrawn="1"/>
        </p:nvSpPr>
        <p:spPr>
          <a:xfrm>
            <a:off x="5257224" y="0"/>
            <a:ext cx="1677551" cy="2965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marL="0" indent="0" 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ko-KR" sz="1200">
                <a:solidFill>
                  <a:srgbClr val="000000"/>
                </a:solidFill>
                <a:latin typeface="Calibri" panose="020F0502020204030204" pitchFamily="34" charset="0"/>
                <a:ea typeface="LG스마트체 Regular" panose="020B0600000101010101" pitchFamily="50" charset="-127"/>
              </a:rPr>
              <a:t>LGE Internal Use Only</a:t>
            </a:r>
            <a:endParaRPr lang="ko-KR" altLang="en-US" sz="1200" dirty="0">
              <a:solidFill>
                <a:srgbClr val="000000"/>
              </a:solidFill>
              <a:latin typeface="Calibri" panose="020F0502020204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73836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hdr="0" ftr="0"/>
  <p:txStyles>
    <p:titleStyle>
      <a:lvl1pPr algn="l" defTabSz="913486" rtl="0" eaLnBrk="1" latinLnBrk="1" hangingPunct="1">
        <a:spcBef>
          <a:spcPct val="0"/>
        </a:spcBef>
        <a:buNone/>
        <a:defRPr sz="4396" b="1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j-cs"/>
        </a:defRPr>
      </a:lvl1pPr>
    </p:titleStyle>
    <p:bodyStyle>
      <a:lvl1pPr marL="0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3197" kern="1200" baseline="0">
          <a:solidFill>
            <a:schemeClr val="tx1"/>
          </a:solidFill>
          <a:latin typeface="Arial Narrow" panose="020B0606020202030204" pitchFamily="34" charset="0"/>
          <a:ea typeface="LG스마트체 Regular" panose="020B0600000101010101" pitchFamily="50" charset="-127"/>
          <a:cs typeface="+mn-cs"/>
        </a:defRPr>
      </a:lvl1pPr>
      <a:lvl2pPr marL="456743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797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23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indent="0" algn="l" defTabSz="913486" rtl="0" eaLnBrk="1" latinLnBrk="1" hangingPunct="1">
        <a:spcBef>
          <a:spcPct val="20000"/>
        </a:spcBef>
        <a:buFont typeface="Arial" panose="020B0604020202020204" pitchFamily="34" charset="0"/>
        <a:buNone/>
        <a:defRPr sz="1998" kern="1200">
          <a:solidFill>
            <a:schemeClr val="tx1"/>
          </a:solidFill>
          <a:latin typeface="+mn-lt"/>
          <a:ea typeface="+mn-ea"/>
          <a:cs typeface="+mn-cs"/>
        </a:defRPr>
      </a:lvl5pPr>
      <a:lvl6pPr marL="2512086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6pPr>
      <a:lvl7pPr marL="2968829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7pPr>
      <a:lvl8pPr marL="3425571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8pPr>
      <a:lvl9pPr marL="3882314" indent="-228371" algn="l" defTabSz="913486" rtl="0" eaLnBrk="1" latinLnBrk="1" hangingPunct="1">
        <a:spcBef>
          <a:spcPct val="20000"/>
        </a:spcBef>
        <a:buFont typeface="Arial" panose="020B0604020202020204" pitchFamily="34" charset="0"/>
        <a:buChar char="•"/>
        <a:defRPr sz="19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1pPr>
      <a:lvl2pPr marL="456743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2pPr>
      <a:lvl3pPr marL="913486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3pPr>
      <a:lvl4pPr marL="1370229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4pPr>
      <a:lvl5pPr marL="1826971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5pPr>
      <a:lvl6pPr marL="2283714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6pPr>
      <a:lvl7pPr marL="2740457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7pPr>
      <a:lvl8pPr marL="3197200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8pPr>
      <a:lvl9pPr marL="3653942" algn="l" defTabSz="913486" rtl="0" eaLnBrk="1" latinLnBrk="1" hangingPunct="1">
        <a:defRPr sz="179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6">
          <p15:clr>
            <a:srgbClr val="F26B43"/>
          </p15:clr>
        </p15:guide>
        <p15:guide id="2" pos="139">
          <p15:clr>
            <a:srgbClr val="F26B43"/>
          </p15:clr>
        </p15:guide>
        <p15:guide id="3" pos="7533">
          <p15:clr>
            <a:srgbClr val="F26B43"/>
          </p15:clr>
        </p15:guide>
        <p15:guide id="4" orient="horz" pos="618">
          <p15:clr>
            <a:srgbClr val="F26B43"/>
          </p15:clr>
        </p15:guide>
        <p15:guide id="5" orient="horz" pos="42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slide" Target="slide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7" Type="http://schemas.openxmlformats.org/officeDocument/2006/relationships/image" Target="../media/image29.jf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ge-gmc.atlassian.net/wiki/spaces/EE/overview?homepageId=1387299508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hyperlink" Target="https://lge-gmc.atlassian.net/" TargetMode="External"/><Relationship Id="rId7" Type="http://schemas.openxmlformats.org/officeDocument/2006/relationships/hyperlink" Target="https://support.microsoft.com/ko-kr/microsoft-edge/microsoft-edge%EC%97%90%EC%84%9C-%EB%B8%8C%EB%9D%BC%EC%9A%B0%EC%A0%80-%EA%B8%B0%EB%A1%9D-%EB%B3%B4%EA%B8%B0-%EB%B0%8F-%EC%82%AD%EC%A0%9C%ED%95%98%EA%B8%B0-00cf7943-a9e1-975a-a33d-ac10ce454ca4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upport.google.com/accounts/answer/32050?hl=ko&amp;co=GENIE.Platform%3DDesktop" TargetMode="External"/><Relationship Id="rId5" Type="http://schemas.openxmlformats.org/officeDocument/2006/relationships/image" Target="../media/image30.png"/><Relationship Id="rId10" Type="http://schemas.openxmlformats.org/officeDocument/2006/relationships/image" Target="../media/image32.png"/><Relationship Id="rId4" Type="http://schemas.openxmlformats.org/officeDocument/2006/relationships/hyperlink" Target="mailto:spoc@lge.com" TargetMode="External"/><Relationship Id="rId9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lg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hyperlink" Target="mailto:message@adobe.com" TargetMode="External"/><Relationship Id="rId7" Type="http://schemas.openxmlformats.org/officeDocument/2006/relationships/hyperlink" Target="mailto:donotreply@coveo.com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ustomerservice@lge.com" TargetMode="External"/><Relationship Id="rId5" Type="http://schemas.openxmlformats.org/officeDocument/2006/relationships/hyperlink" Target="https://author-p86205-e734304.adobeaemcloud.com/linkshare.html?sh=215bd9cb_472d_4eac_b2dc_3f658c14c87c.UVQDPk-KQvU0PkqAJHi7jmaAEtcN_FlfZ6-7mKii7oI" TargetMode="External"/><Relationship Id="rId4" Type="http://schemas.openxmlformats.org/officeDocument/2006/relationships/hyperlink" Target="mailto:lgpim@lge.com" TargetMode="Externa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mailto:Beomyeol.woon@lgepartner.com" TargetMode="External"/><Relationship Id="rId3" Type="http://schemas.openxmlformats.org/officeDocument/2006/relationships/hyperlink" Target="mailto:Doil.kim@lgepartner.com" TargetMode="External"/><Relationship Id="rId7" Type="http://schemas.openxmlformats.org/officeDocument/2006/relationships/hyperlink" Target="mailto:Jaejun2.han@lge.com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eji.yu@lgepartner.com" TargetMode="External"/><Relationship Id="rId11" Type="http://schemas.openxmlformats.org/officeDocument/2006/relationships/hyperlink" Target="mailto:ps-pmo@lge.com" TargetMode="External"/><Relationship Id="rId5" Type="http://schemas.openxmlformats.org/officeDocument/2006/relationships/hyperlink" Target="mailto:lgdam@lge.com" TargetMode="External"/><Relationship Id="rId10" Type="http://schemas.openxmlformats.org/officeDocument/2006/relationships/hyperlink" Target="mailto:yh.hyun@lgepartner.com" TargetMode="External"/><Relationship Id="rId4" Type="http://schemas.openxmlformats.org/officeDocument/2006/relationships/hyperlink" Target="mailto:lgpim@lge.com" TargetMode="External"/><Relationship Id="rId9" Type="http://schemas.openxmlformats.org/officeDocument/2006/relationships/hyperlink" Target="mailto:wonseok.jang@lge.com" TargetMode="Externa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mailto:hyukkang.kang@lgepartner.com" TargetMode="External"/><Relationship Id="rId3" Type="http://schemas.openxmlformats.org/officeDocument/2006/relationships/hyperlink" Target="mailto:mg.yang@lgepartner.com" TargetMode="External"/><Relationship Id="rId7" Type="http://schemas.openxmlformats.org/officeDocument/2006/relationships/hyperlink" Target="mailto:jiwhan.kim@lgepartner.com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yeji.yu@lgepartner.com" TargetMode="External"/><Relationship Id="rId5" Type="http://schemas.openxmlformats.org/officeDocument/2006/relationships/hyperlink" Target="mailto:doil.kim@lgepartner.com" TargetMode="External"/><Relationship Id="rId4" Type="http://schemas.openxmlformats.org/officeDocument/2006/relationships/hyperlink" Target="mailto:moongi.jin@lge.com" TargetMode="External"/><Relationship Id="rId9" Type="http://schemas.openxmlformats.org/officeDocument/2006/relationships/hyperlink" Target="mailto:ps-pmo@lge.com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w.gp1dev.aws.lge.com/admin-service/admin/login" TargetMode="External"/><Relationship Id="rId4" Type="http://schemas.openxmlformats.org/officeDocument/2006/relationships/hyperlink" Target="https://mw.gp1.aws.lge.com/admin-service/admin/login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ge-gmc.atlassian.net/browse/LGCOMMO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bu-mgr@lge.com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slide" Target="slide1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>
            <a:spLocks noGrp="1"/>
          </p:cNvSpPr>
          <p:nvPr>
            <p:ph type="ctrTitle"/>
          </p:nvPr>
        </p:nvSpPr>
        <p:spPr>
          <a:xfrm>
            <a:off x="1293232" y="1863718"/>
            <a:ext cx="8848421" cy="645690"/>
          </a:xfrm>
        </p:spPr>
        <p:txBody>
          <a:bodyPr/>
          <a:lstStyle/>
          <a:p>
            <a:r>
              <a:rPr lang="en-US" altLang="ko-KR" sz="3596" dirty="0">
                <a:latin typeface="+mj-lt"/>
                <a:ea typeface="+mn-ea"/>
              </a:rPr>
              <a:t>Account CSR Process and Guide </a:t>
            </a:r>
            <a:endParaRPr lang="ko-KR" altLang="en-US" sz="3596" dirty="0">
              <a:latin typeface="+mj-lt"/>
              <a:ea typeface="+mn-ea"/>
            </a:endParaRPr>
          </a:p>
        </p:txBody>
      </p:sp>
      <p:sp>
        <p:nvSpPr>
          <p:cNvPr id="8" name="내용 개체 틀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altLang="ko-KR" dirty="0">
                <a:latin typeface="+mj-lt"/>
                <a:ea typeface="+mn-ea"/>
              </a:rPr>
              <a:t>January 2026</a:t>
            </a:r>
            <a:endParaRPr lang="ko-KR" altLang="en-US" dirty="0">
              <a:latin typeface="+mj-lt"/>
              <a:ea typeface="+mn-ea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ko-KR" alt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8043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63EF0A7-A9AB-455E-AF25-445DB277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2. </a:t>
            </a:r>
            <a:r>
              <a:rPr lang="ko-KR" altLang="en-US" sz="1800" dirty="0"/>
              <a:t>계정 신청 프로세스 </a:t>
            </a:r>
            <a:r>
              <a:rPr lang="en-US" altLang="ko-KR" sz="1800" dirty="0"/>
              <a:t>&gt; 2.3 CSR </a:t>
            </a:r>
            <a:r>
              <a:rPr lang="ko-KR" altLang="en-US" sz="1800" dirty="0"/>
              <a:t>신청 </a:t>
            </a:r>
            <a:r>
              <a:rPr lang="en-US" altLang="ko-KR" sz="1800" dirty="0"/>
              <a:t>(1/3)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C6D57B8-1353-4C68-96A1-87E1D520D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10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41A4DA5-DBC9-4EFF-8FEB-CCA51666547C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https://lge-gmc.atlassian.net/ </a:t>
            </a:r>
            <a:r>
              <a:rPr lang="ko-KR" altLang="en-US" sz="1200" dirty="0"/>
              <a:t>접속 </a:t>
            </a:r>
            <a:br>
              <a:rPr lang="en-US" altLang="ko-KR" sz="1200" dirty="0"/>
            </a:br>
            <a:r>
              <a:rPr kumimoji="1" lang="en-US" altLang="ko-KR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※ </a:t>
            </a:r>
            <a:r>
              <a:rPr kumimoji="1" lang="ko-KR" altLang="en-US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접속 후 권한 이슈 발생 시 </a:t>
            </a:r>
            <a:r>
              <a:rPr kumimoji="1" lang="en-US" altLang="ko-KR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[</a:t>
            </a:r>
            <a:r>
              <a:rPr kumimoji="1" lang="ko-KR" altLang="en-US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별첨</a:t>
            </a:r>
            <a:r>
              <a:rPr kumimoji="1" lang="en-US" altLang="ko-KR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3] </a:t>
            </a:r>
            <a:r>
              <a:rPr kumimoji="1" lang="ko-KR" altLang="en-US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참조</a:t>
            </a:r>
            <a:endParaRPr kumimoji="1" lang="en-US" altLang="ko-KR" sz="900" dirty="0">
              <a:solidFill>
                <a:srgbClr val="006600"/>
              </a:solidFill>
              <a:ea typeface="LG스마트체 Regular" panose="020B0600000101010101" pitchFamily="50" charset="-127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 </a:t>
            </a:r>
            <a:r>
              <a:rPr lang="en-US" altLang="ko-KR" sz="1200" b="1" dirty="0">
                <a:solidFill>
                  <a:prstClr val="black"/>
                </a:solidFill>
              </a:rPr>
              <a:t>[+</a:t>
            </a:r>
            <a:r>
              <a:rPr lang="ko-KR" altLang="en-US" sz="1200" b="1" dirty="0">
                <a:solidFill>
                  <a:prstClr val="black"/>
                </a:solidFill>
              </a:rPr>
              <a:t>만들기</a:t>
            </a:r>
            <a:r>
              <a:rPr lang="en-US" altLang="ko-KR" sz="1200" b="1" dirty="0">
                <a:solidFill>
                  <a:prstClr val="black"/>
                </a:solidFill>
              </a:rPr>
              <a:t>] </a:t>
            </a:r>
            <a:r>
              <a:rPr lang="ko-KR" altLang="en-US" sz="1200" dirty="0">
                <a:solidFill>
                  <a:prstClr val="black"/>
                </a:solidFill>
              </a:rPr>
              <a:t>클릭을 통한 팝업 호출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접속이 필요한 프로젝트 선택</a:t>
            </a:r>
            <a:br>
              <a:rPr lang="en-US" altLang="ko-KR" sz="1200" dirty="0">
                <a:solidFill>
                  <a:prstClr val="black"/>
                </a:solidFill>
              </a:rPr>
            </a:br>
            <a:r>
              <a:rPr lang="ko-KR" altLang="en-US" sz="1200" dirty="0">
                <a:solidFill>
                  <a:prstClr val="black"/>
                </a:solidFill>
              </a:rPr>
              <a:t>본사 소속 </a:t>
            </a: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 LG.com</a:t>
            </a:r>
            <a:r>
              <a:rPr lang="ko-KR" altLang="en-US" sz="1200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Common (LGCOMMON)</a:t>
            </a:r>
            <a:b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</a:br>
            <a:r>
              <a:rPr lang="ko-KR" altLang="en-US" sz="1200" dirty="0">
                <a:solidFill>
                  <a:prstClr val="black"/>
                </a:solidFill>
                <a:sym typeface="Wingdings" panose="05000000000000000000" pitchFamily="2" charset="2"/>
              </a:rPr>
              <a:t>법인 소속 </a:t>
            </a:r>
            <a:r>
              <a:rPr lang="en-US" altLang="ko-KR" sz="1200" dirty="0">
                <a:solidFill>
                  <a:prstClr val="black"/>
                </a:solidFill>
                <a:sym typeface="Wingdings" panose="05000000000000000000" pitchFamily="2" charset="2"/>
              </a:rPr>
              <a:t> </a:t>
            </a:r>
            <a:r>
              <a:rPr lang="ko-KR" altLang="en-US" sz="1200" dirty="0">
                <a:solidFill>
                  <a:prstClr val="black"/>
                </a:solidFill>
                <a:sym typeface="Wingdings" panose="05000000000000000000" pitchFamily="2" charset="2"/>
              </a:rPr>
              <a:t>소속 법인 프로젝트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세부 유형 스크롤에서 </a:t>
            </a:r>
            <a:r>
              <a:rPr lang="en-US" altLang="ko-KR" sz="1200" dirty="0">
                <a:solidFill>
                  <a:prstClr val="black"/>
                </a:solidFill>
              </a:rPr>
              <a:t>‘LGE System Account’ </a:t>
            </a:r>
            <a:r>
              <a:rPr lang="ko-KR" altLang="en-US" sz="1200" dirty="0">
                <a:solidFill>
                  <a:prstClr val="black"/>
                </a:solidFill>
              </a:rPr>
              <a:t>선택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endParaRPr lang="en-US" altLang="ko-KR" sz="1200" dirty="0">
              <a:solidFill>
                <a:prstClr val="black"/>
              </a:solidFill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23861A14-ABFA-4CD7-8839-EA6A54FD488A}"/>
              </a:ext>
            </a:extLst>
          </p:cNvPr>
          <p:cNvSpPr/>
          <p:nvPr/>
        </p:nvSpPr>
        <p:spPr>
          <a:xfrm>
            <a:off x="7512050" y="1453255"/>
            <a:ext cx="422275" cy="156282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A9F646AD-2907-4772-8FB2-4835F76F2DE6}"/>
              </a:ext>
            </a:extLst>
          </p:cNvPr>
          <p:cNvGrpSpPr/>
          <p:nvPr/>
        </p:nvGrpSpPr>
        <p:grpSpPr>
          <a:xfrm>
            <a:off x="220710" y="1265614"/>
            <a:ext cx="7881707" cy="2978943"/>
            <a:chOff x="220710" y="1027906"/>
            <a:chExt cx="7881707" cy="2978943"/>
          </a:xfrm>
        </p:grpSpPr>
        <p:pic>
          <p:nvPicPr>
            <p:cNvPr id="6" name="그림 5">
              <a:extLst>
                <a:ext uri="{FF2B5EF4-FFF2-40B4-BE49-F238E27FC236}">
                  <a16:creationId xmlns:a16="http://schemas.microsoft.com/office/drawing/2014/main" id="{54D3D45D-9B8D-4A8C-8EE4-69C9852D40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r="17020"/>
            <a:stretch/>
          </p:blipFill>
          <p:spPr>
            <a:xfrm>
              <a:off x="220710" y="1196975"/>
              <a:ext cx="7881707" cy="2809874"/>
            </a:xfrm>
            <a:prstGeom prst="rect">
              <a:avLst/>
            </a:prstGeom>
          </p:spPr>
        </p:pic>
        <p:pic>
          <p:nvPicPr>
            <p:cNvPr id="16" name="내용 개체 틀 14">
              <a:extLst>
                <a:ext uri="{FF2B5EF4-FFF2-40B4-BE49-F238E27FC236}">
                  <a16:creationId xmlns:a16="http://schemas.microsoft.com/office/drawing/2014/main" id="{899AFA57-4D3F-44CF-9001-4356F16AF3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10" y="1027906"/>
              <a:ext cx="7713615" cy="369332"/>
            </a:xfrm>
            <a:prstGeom prst="rect">
              <a:avLst/>
            </a:prstGeom>
          </p:spPr>
        </p:pic>
      </p:grp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39F99F6F-B827-4E1C-B434-DEA0C5396FE2}"/>
              </a:ext>
            </a:extLst>
          </p:cNvPr>
          <p:cNvSpPr/>
          <p:nvPr/>
        </p:nvSpPr>
        <p:spPr>
          <a:xfrm>
            <a:off x="220662" y="1251575"/>
            <a:ext cx="7940358" cy="24242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1" name="사각형: 둥근 모서리 102">
            <a:extLst>
              <a:ext uri="{FF2B5EF4-FFF2-40B4-BE49-F238E27FC236}">
                <a16:creationId xmlns:a16="http://schemas.microsoft.com/office/drawing/2014/main" id="{B3AD3036-E25B-4000-9220-414C46B34B62}"/>
              </a:ext>
            </a:extLst>
          </p:cNvPr>
          <p:cNvSpPr/>
          <p:nvPr/>
        </p:nvSpPr>
        <p:spPr>
          <a:xfrm>
            <a:off x="176790" y="116093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7ABD2FA-99AE-44E0-99E0-40A886E08751}"/>
              </a:ext>
            </a:extLst>
          </p:cNvPr>
          <p:cNvSpPr/>
          <p:nvPr/>
        </p:nvSpPr>
        <p:spPr>
          <a:xfrm>
            <a:off x="7512050" y="1677109"/>
            <a:ext cx="422276" cy="15645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3" name="사각형: 둥근 모서리 102">
            <a:extLst>
              <a:ext uri="{FF2B5EF4-FFF2-40B4-BE49-F238E27FC236}">
                <a16:creationId xmlns:a16="http://schemas.microsoft.com/office/drawing/2014/main" id="{74F6BBD5-119B-4BD5-A6B5-B4FA040545E1}"/>
              </a:ext>
            </a:extLst>
          </p:cNvPr>
          <p:cNvSpPr/>
          <p:nvPr/>
        </p:nvSpPr>
        <p:spPr>
          <a:xfrm>
            <a:off x="7355923" y="153787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1077B0C3-96D1-43C3-A46E-947448BDB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182" y="6063818"/>
            <a:ext cx="281290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  <a:lvl2pPr marL="742950" indent="-28575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2pPr>
            <a:lvl3pPr marL="11430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3pPr>
            <a:lvl4pPr marL="16002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4pPr>
            <a:lvl5pPr marL="20574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9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Arial Narrow" panose="020B0606020202030204" pitchFamily="34" charset="0"/>
                <a:ea typeface="LG스마트체 Regular" panose="020B0600000101010101" pitchFamily="50" charset="-127"/>
                <a:cs typeface="+mn-cs"/>
              </a:rPr>
              <a:t>※ </a:t>
            </a:r>
            <a:r>
              <a:rPr lang="ko-KR" altLang="en-US" sz="900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만들기 팝업에서 필수 필드는 별표로 표기되어 있음</a:t>
            </a:r>
            <a:endParaRPr kumimoji="1" lang="en-US" altLang="ko-KR" sz="900" b="1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Arial Narrow" panose="020B0606020202030204" pitchFamily="34" charset="0"/>
              <a:ea typeface="LG스마트체 Regular" panose="020B0600000101010101" pitchFamily="50" charset="-127"/>
              <a:cs typeface="+mn-cs"/>
            </a:endParaRPr>
          </a:p>
        </p:txBody>
      </p:sp>
      <p:sp>
        <p:nvSpPr>
          <p:cNvPr id="34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E5CE8B6B-644D-44CC-80F8-F9EEC66FFDFE}"/>
              </a:ext>
            </a:extLst>
          </p:cNvPr>
          <p:cNvSpPr/>
          <p:nvPr/>
        </p:nvSpPr>
        <p:spPr>
          <a:xfrm rot="10800000">
            <a:off x="10775159" y="1580072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1707992D-1E9E-4439-9C94-DB5B3073EB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28073" y="1804015"/>
            <a:ext cx="4460766" cy="4455047"/>
          </a:xfrm>
          <a:prstGeom prst="rect">
            <a:avLst/>
          </a:prstGeom>
        </p:spPr>
      </p:pic>
      <p:sp>
        <p:nvSpPr>
          <p:cNvPr id="24" name="직사각형 23">
            <a:extLst>
              <a:ext uri="{FF2B5EF4-FFF2-40B4-BE49-F238E27FC236}">
                <a16:creationId xmlns:a16="http://schemas.microsoft.com/office/drawing/2014/main" id="{C2F10B92-E44D-4089-AD92-F08CDB9FEAF7}"/>
              </a:ext>
            </a:extLst>
          </p:cNvPr>
          <p:cNvSpPr/>
          <p:nvPr/>
        </p:nvSpPr>
        <p:spPr>
          <a:xfrm>
            <a:off x="1999861" y="2304188"/>
            <a:ext cx="2039401" cy="406923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99AFA588-FB4C-4B93-AAF8-C0C1F7377AD5}"/>
              </a:ext>
            </a:extLst>
          </p:cNvPr>
          <p:cNvSpPr/>
          <p:nvPr/>
        </p:nvSpPr>
        <p:spPr>
          <a:xfrm>
            <a:off x="1999861" y="2750344"/>
            <a:ext cx="2039401" cy="703863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27" name="사각형: 둥근 모서리 102">
            <a:extLst>
              <a:ext uri="{FF2B5EF4-FFF2-40B4-BE49-F238E27FC236}">
                <a16:creationId xmlns:a16="http://schemas.microsoft.com/office/drawing/2014/main" id="{E80BE8CC-EFF0-4A21-BDB4-945FA20F6E31}"/>
              </a:ext>
            </a:extLst>
          </p:cNvPr>
          <p:cNvSpPr/>
          <p:nvPr/>
        </p:nvSpPr>
        <p:spPr>
          <a:xfrm>
            <a:off x="1761989" y="2413812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8" name="사각형: 둥근 모서리 102">
            <a:extLst>
              <a:ext uri="{FF2B5EF4-FFF2-40B4-BE49-F238E27FC236}">
                <a16:creationId xmlns:a16="http://schemas.microsoft.com/office/drawing/2014/main" id="{65C1B4A9-4133-4327-9890-3FF1A30BC39B}"/>
              </a:ext>
            </a:extLst>
          </p:cNvPr>
          <p:cNvSpPr/>
          <p:nvPr/>
        </p:nvSpPr>
        <p:spPr>
          <a:xfrm>
            <a:off x="1761989" y="2936172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4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4324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E7D67A-1FA7-4963-BF6E-97AABBDF4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j-lt"/>
                <a:ea typeface="+mn-ea"/>
              </a:rPr>
              <a:t>2. </a:t>
            </a:r>
            <a:r>
              <a:rPr lang="ko-KR" altLang="en-US" sz="1800" dirty="0">
                <a:latin typeface="+mj-lt"/>
                <a:ea typeface="+mn-ea"/>
              </a:rPr>
              <a:t>계정 신청 프로세스 </a:t>
            </a:r>
            <a:r>
              <a:rPr lang="en-US" altLang="ko-KR" sz="1800" dirty="0">
                <a:latin typeface="+mj-lt"/>
                <a:ea typeface="+mn-ea"/>
              </a:rPr>
              <a:t>&gt; 2.3 CSR </a:t>
            </a:r>
            <a:r>
              <a:rPr lang="ko-KR" altLang="en-US" sz="1800" dirty="0">
                <a:latin typeface="+mj-lt"/>
                <a:ea typeface="+mn-ea"/>
              </a:rPr>
              <a:t>신청 </a:t>
            </a:r>
            <a:r>
              <a:rPr lang="en-US" altLang="ko-KR" sz="1800" dirty="0">
                <a:latin typeface="+mj-lt"/>
                <a:ea typeface="+mn-ea"/>
              </a:rPr>
              <a:t>(2/3)</a:t>
            </a:r>
            <a:endParaRPr lang="ko-KR" altLang="en-US" dirty="0">
              <a:latin typeface="+mj-lt"/>
              <a:ea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72FC06-8FDF-463E-A0FC-FCDA05F64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latin typeface="+mj-lt"/>
                <a:ea typeface="+mn-ea"/>
                <a:sym typeface="Arial Narrow"/>
              </a:rPr>
              <a:pPr defTabSz="913486"/>
              <a:t>11</a:t>
            </a:fld>
            <a:endParaRPr lang="ko-KR" altLang="en-US" dirty="0">
              <a:solidFill>
                <a:prstClr val="black"/>
              </a:solidFill>
              <a:latin typeface="+mj-lt"/>
              <a:ea typeface="+mn-ea"/>
              <a:sym typeface="Arial Narrow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BFDCB9DE-0924-4481-9A46-47C78467CC22}"/>
              </a:ext>
            </a:extLst>
          </p:cNvPr>
          <p:cNvSpPr/>
          <p:nvPr/>
        </p:nvSpPr>
        <p:spPr>
          <a:xfrm>
            <a:off x="8620125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latin typeface="+mj-lt"/>
              </a:rPr>
              <a:t>요약에서 요청 내역에 대한 제목 작성</a:t>
            </a:r>
            <a:endParaRPr lang="en-US" altLang="ko-KR" sz="1200" dirty="0">
              <a:latin typeface="+mj-lt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Account Request Type 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스크롤에서 요청하고자 하는 </a:t>
            </a: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Type 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선택</a:t>
            </a:r>
            <a:endParaRPr lang="en-US" altLang="ko-KR" sz="1200" dirty="0">
              <a:solidFill>
                <a:prstClr val="black"/>
              </a:solidFill>
              <a:latin typeface="+mj-lt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Required System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에서 요청하는 시스템 선택</a:t>
            </a:r>
            <a:endParaRPr lang="en-US" altLang="ko-KR" sz="1200" dirty="0">
              <a:solidFill>
                <a:prstClr val="black"/>
              </a:solidFill>
              <a:latin typeface="+mj-lt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  <a:defRPr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EP 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품의 승인 스크린샷 첨부</a:t>
            </a:r>
            <a:b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cs typeface="+mn-cs"/>
              </a:rPr>
            </a:b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cs typeface="+mn-cs"/>
              </a:rPr>
              <a:t>※ EP </a:t>
            </a:r>
            <a:r>
              <a:rPr kumimoji="1" lang="ko-KR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+mj-lt"/>
                <a:cs typeface="+mn-cs"/>
              </a:rPr>
              <a:t>품의 승인이 필요 없는 사항의 경우 양식 내역만 작성</a:t>
            </a:r>
            <a:endParaRPr kumimoji="0" lang="en-US" altLang="ko-K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+mn-cs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ko-KR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cs typeface="+mn-cs"/>
              </a:rPr>
              <a:t>양식 요청 내역 작성</a:t>
            </a:r>
            <a:endParaRPr kumimoji="0" lang="en-US" altLang="ko-K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j-lt"/>
              <a:cs typeface="+mn-cs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[</a:t>
            </a:r>
            <a:r>
              <a:rPr lang="ko-KR" altLang="en-US" sz="1200" b="1" dirty="0">
                <a:solidFill>
                  <a:prstClr val="black"/>
                </a:solidFill>
                <a:latin typeface="+mj-lt"/>
              </a:rPr>
              <a:t>만들기</a:t>
            </a:r>
            <a:r>
              <a:rPr lang="en-US" altLang="ko-KR" sz="1200" dirty="0">
                <a:solidFill>
                  <a:prstClr val="black"/>
                </a:solidFill>
                <a:latin typeface="+mj-lt"/>
              </a:rPr>
              <a:t>] </a:t>
            </a:r>
            <a:r>
              <a:rPr lang="ko-KR" altLang="en-US" sz="1200" dirty="0">
                <a:solidFill>
                  <a:prstClr val="black"/>
                </a:solidFill>
                <a:latin typeface="+mj-lt"/>
              </a:rPr>
              <a:t>버튼 클릭을 통한 티켓 생성</a:t>
            </a:r>
            <a:endParaRPr lang="en-US" altLang="ko-KR" sz="1200" dirty="0">
              <a:solidFill>
                <a:prstClr val="black"/>
              </a:solidFill>
              <a:latin typeface="+mj-lt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endParaRPr lang="en-US" altLang="ko-KR" sz="12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4" name="내용 개체 틀 13">
            <a:extLst>
              <a:ext uri="{FF2B5EF4-FFF2-40B4-BE49-F238E27FC236}">
                <a16:creationId xmlns:a16="http://schemas.microsoft.com/office/drawing/2014/main" id="{780C14F2-11E5-409E-961A-4483492EED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>
              <a:latin typeface="+mj-lt"/>
              <a:ea typeface="+mn-ea"/>
            </a:endParaRPr>
          </a:p>
        </p:txBody>
      </p:sp>
      <p:graphicFrame>
        <p:nvGraphicFramePr>
          <p:cNvPr id="38" name="표 37">
            <a:extLst>
              <a:ext uri="{FF2B5EF4-FFF2-40B4-BE49-F238E27FC236}">
                <a16:creationId xmlns:a16="http://schemas.microsoft.com/office/drawing/2014/main" id="{9EF0192E-57D5-43C4-8E0D-9A0CDB2D6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722714"/>
              </p:ext>
            </p:extLst>
          </p:nvPr>
        </p:nvGraphicFramePr>
        <p:xfrm>
          <a:off x="4420417" y="1520419"/>
          <a:ext cx="3883457" cy="9053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5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8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Type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Account Request Type: </a:t>
                      </a:r>
                      <a:r>
                        <a:rPr lang="ko-KR" altLang="en-US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계정 관련 요청 사항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선택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</a:t>
                      </a:r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Creation (EP Required): </a:t>
                      </a:r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계정 생성</a:t>
                      </a:r>
                      <a:endParaRPr lang="en-US" altLang="ko-KR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 Renewal /Page Access: </a:t>
                      </a:r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계정 권한 </a:t>
                      </a:r>
                      <a:endParaRPr lang="en-US" altLang="ko-KR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Account Deletion: </a:t>
                      </a:r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계정 회수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표 38">
            <a:extLst>
              <a:ext uri="{FF2B5EF4-FFF2-40B4-BE49-F238E27FC236}">
                <a16:creationId xmlns:a16="http://schemas.microsoft.com/office/drawing/2014/main" id="{A6F2CE55-4433-4AA6-96BE-0E337004C0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853490"/>
              </p:ext>
            </p:extLst>
          </p:nvPr>
        </p:nvGraphicFramePr>
        <p:xfrm>
          <a:off x="4425185" y="2533482"/>
          <a:ext cx="3883457" cy="3465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85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75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88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Type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Required System: </a:t>
                      </a:r>
                      <a:r>
                        <a:rPr lang="ko-KR" altLang="en-US" sz="1050" baseline="0" dirty="0">
                          <a:latin typeface="+mj-lt"/>
                          <a:ea typeface="LG스마트체 Regular" panose="020B0600000101010101" pitchFamily="50" charset="-127"/>
                        </a:rPr>
                        <a:t>계정 시스템 사항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35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dirty="0">
                          <a:latin typeface="+mj-lt"/>
                          <a:ea typeface="LG스마트체 Regular" panose="020B0600000101010101" pitchFamily="50" charset="-127"/>
                        </a:rPr>
                        <a:t>선택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Jira / Confluence</a:t>
                      </a:r>
                    </a:p>
                    <a:p>
                      <a:pPr algn="l" latinLnBrk="1"/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AME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CMS Admin / GP1 Admin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Magento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COVEO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PIM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DAM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Adobe Target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DB system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Brightcove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AWS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Akamai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WhatTap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NewRelic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GitLab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Slack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Airflow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Grafana</a:t>
                      </a:r>
                      <a:b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dirty="0">
                          <a:latin typeface="+mj-lt"/>
                          <a:ea typeface="LG스마트체 Regular" panose="020B0600000101010101" pitchFamily="50" charset="-127"/>
                        </a:rPr>
                        <a:t>Magento Cloud</a:t>
                      </a:r>
                      <a:endParaRPr lang="ko-KR" altLang="en-US" sz="1050" dirty="0">
                        <a:latin typeface="+mj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8" name="그림 7">
            <a:extLst>
              <a:ext uri="{FF2B5EF4-FFF2-40B4-BE49-F238E27FC236}">
                <a16:creationId xmlns:a16="http://schemas.microsoft.com/office/drawing/2014/main" id="{B7AB2C2F-3CEB-47F4-854C-FB2BE09F4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99" y="1444176"/>
            <a:ext cx="3998230" cy="4407108"/>
          </a:xfrm>
          <a:prstGeom prst="rect">
            <a:avLst/>
          </a:prstGeom>
        </p:spPr>
      </p:pic>
      <p:sp>
        <p:nvSpPr>
          <p:cNvPr id="16" name="직사각형 15">
            <a:extLst>
              <a:ext uri="{FF2B5EF4-FFF2-40B4-BE49-F238E27FC236}">
                <a16:creationId xmlns:a16="http://schemas.microsoft.com/office/drawing/2014/main" id="{FFC6EBF1-C4B1-4059-AC8F-8C3588F76384}"/>
              </a:ext>
            </a:extLst>
          </p:cNvPr>
          <p:cNvSpPr/>
          <p:nvPr/>
        </p:nvSpPr>
        <p:spPr>
          <a:xfrm>
            <a:off x="386293" y="1505241"/>
            <a:ext cx="3938805" cy="443633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0" name="사각형: 둥근 모서리 102">
            <a:extLst>
              <a:ext uri="{FF2B5EF4-FFF2-40B4-BE49-F238E27FC236}">
                <a16:creationId xmlns:a16="http://schemas.microsoft.com/office/drawing/2014/main" id="{12133DEF-385F-4810-8973-5EDA58BC70E4}"/>
              </a:ext>
            </a:extLst>
          </p:cNvPr>
          <p:cNvSpPr/>
          <p:nvPr/>
        </p:nvSpPr>
        <p:spPr>
          <a:xfrm>
            <a:off x="145105" y="1485562"/>
            <a:ext cx="244170" cy="241495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1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2" name="사각형: 둥근 모서리 102">
            <a:extLst>
              <a:ext uri="{FF2B5EF4-FFF2-40B4-BE49-F238E27FC236}">
                <a16:creationId xmlns:a16="http://schemas.microsoft.com/office/drawing/2014/main" id="{8F62ECAB-A3E5-470D-BDF2-8FA1E1542AD4}"/>
              </a:ext>
            </a:extLst>
          </p:cNvPr>
          <p:cNvSpPr/>
          <p:nvPr/>
        </p:nvSpPr>
        <p:spPr>
          <a:xfrm>
            <a:off x="143212" y="253093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3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8841B121-1A3A-4698-81A3-D4BD8F65D430}"/>
              </a:ext>
            </a:extLst>
          </p:cNvPr>
          <p:cNvSpPr/>
          <p:nvPr/>
        </p:nvSpPr>
        <p:spPr>
          <a:xfrm>
            <a:off x="151163" y="323709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4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34" name="사각형: 둥근 모서리 102">
            <a:extLst>
              <a:ext uri="{FF2B5EF4-FFF2-40B4-BE49-F238E27FC236}">
                <a16:creationId xmlns:a16="http://schemas.microsoft.com/office/drawing/2014/main" id="{23C769B8-0611-417A-8555-597C48D63FF1}"/>
              </a:ext>
            </a:extLst>
          </p:cNvPr>
          <p:cNvSpPr/>
          <p:nvPr/>
        </p:nvSpPr>
        <p:spPr>
          <a:xfrm>
            <a:off x="151163" y="4454824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5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cxnSp>
        <p:nvCxnSpPr>
          <p:cNvPr id="41" name="꺾인 연결선 16">
            <a:extLst>
              <a:ext uri="{FF2B5EF4-FFF2-40B4-BE49-F238E27FC236}">
                <a16:creationId xmlns:a16="http://schemas.microsoft.com/office/drawing/2014/main" id="{C3C3C68F-AE94-4A39-BBAB-4BFFAB39E9E0}"/>
              </a:ext>
            </a:extLst>
          </p:cNvPr>
          <p:cNvCxnSpPr>
            <a:cxnSpLocks/>
          </p:cNvCxnSpPr>
          <p:nvPr/>
        </p:nvCxnSpPr>
        <p:spPr>
          <a:xfrm flipV="1">
            <a:off x="2388003" y="2161342"/>
            <a:ext cx="1991552" cy="1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꺾인 연결선 16">
            <a:extLst>
              <a:ext uri="{FF2B5EF4-FFF2-40B4-BE49-F238E27FC236}">
                <a16:creationId xmlns:a16="http://schemas.microsoft.com/office/drawing/2014/main" id="{A11B1079-23A8-4831-B6A1-A9D3AFA01B79}"/>
              </a:ext>
            </a:extLst>
          </p:cNvPr>
          <p:cNvCxnSpPr>
            <a:cxnSpLocks/>
          </p:cNvCxnSpPr>
          <p:nvPr/>
        </p:nvCxnSpPr>
        <p:spPr>
          <a:xfrm>
            <a:off x="2388003" y="2790154"/>
            <a:ext cx="2032414" cy="233243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직사각형 39">
            <a:extLst>
              <a:ext uri="{FF2B5EF4-FFF2-40B4-BE49-F238E27FC236}">
                <a16:creationId xmlns:a16="http://schemas.microsoft.com/office/drawing/2014/main" id="{8104A236-3A8C-46AB-A7CB-538D281B8D36}"/>
              </a:ext>
            </a:extLst>
          </p:cNvPr>
          <p:cNvSpPr/>
          <p:nvPr/>
        </p:nvSpPr>
        <p:spPr>
          <a:xfrm>
            <a:off x="389275" y="2001150"/>
            <a:ext cx="1924556" cy="39675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1" name="사각형: 둥근 모서리 102">
            <a:extLst>
              <a:ext uri="{FF2B5EF4-FFF2-40B4-BE49-F238E27FC236}">
                <a16:creationId xmlns:a16="http://schemas.microsoft.com/office/drawing/2014/main" id="{63AACD8E-D025-4382-BBFF-E14210F8B434}"/>
              </a:ext>
            </a:extLst>
          </p:cNvPr>
          <p:cNvSpPr/>
          <p:nvPr/>
        </p:nvSpPr>
        <p:spPr>
          <a:xfrm>
            <a:off x="151163" y="201936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2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5168F194-CB16-4A7D-8CAF-D3B7FF06D153}"/>
              </a:ext>
            </a:extLst>
          </p:cNvPr>
          <p:cNvSpPr/>
          <p:nvPr/>
        </p:nvSpPr>
        <p:spPr>
          <a:xfrm>
            <a:off x="379994" y="2559652"/>
            <a:ext cx="1943118" cy="46374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43" name="직사각형 42">
            <a:extLst>
              <a:ext uri="{FF2B5EF4-FFF2-40B4-BE49-F238E27FC236}">
                <a16:creationId xmlns:a16="http://schemas.microsoft.com/office/drawing/2014/main" id="{25BC969D-3F9A-475F-B825-970F9C23984B}"/>
              </a:ext>
            </a:extLst>
          </p:cNvPr>
          <p:cNvSpPr/>
          <p:nvPr/>
        </p:nvSpPr>
        <p:spPr>
          <a:xfrm>
            <a:off x="389275" y="3221893"/>
            <a:ext cx="3938805" cy="105790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9B2046F0-6C3B-46C4-BEC7-F3187D7E0922}"/>
              </a:ext>
            </a:extLst>
          </p:cNvPr>
          <p:cNvSpPr/>
          <p:nvPr/>
        </p:nvSpPr>
        <p:spPr>
          <a:xfrm>
            <a:off x="4004306" y="5598851"/>
            <a:ext cx="365523" cy="22792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7" name="사각형: 둥근 모서리 102">
            <a:extLst>
              <a:ext uri="{FF2B5EF4-FFF2-40B4-BE49-F238E27FC236}">
                <a16:creationId xmlns:a16="http://schemas.microsoft.com/office/drawing/2014/main" id="{547CB94E-5E7C-4EEF-99F4-D50B5A525728}"/>
              </a:ext>
            </a:extLst>
          </p:cNvPr>
          <p:cNvSpPr/>
          <p:nvPr/>
        </p:nvSpPr>
        <p:spPr>
          <a:xfrm>
            <a:off x="3890113" y="548233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  <a:latin typeface="+mj-lt"/>
              </a:rPr>
              <a:t>6</a:t>
            </a:r>
            <a:endParaRPr kumimoji="1" lang="ko-KR" altLang="en-US" sz="1100" b="1" dirty="0">
              <a:solidFill>
                <a:prstClr val="white"/>
              </a:solidFill>
              <a:latin typeface="+mj-lt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0C4E625-5961-4C3F-9B1D-B290043332CC}"/>
              </a:ext>
            </a:extLst>
          </p:cNvPr>
          <p:cNvSpPr/>
          <p:nvPr/>
        </p:nvSpPr>
        <p:spPr>
          <a:xfrm>
            <a:off x="371598" y="4454824"/>
            <a:ext cx="3956482" cy="1027509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양식 기반 작성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, [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별첨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4] 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  <a:latin typeface="+mj-lt"/>
              </a:rPr>
              <a:t>참조</a:t>
            </a:r>
          </a:p>
        </p:txBody>
      </p:sp>
      <p:sp>
        <p:nvSpPr>
          <p:cNvPr id="50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C435A7AB-042D-455A-BEA5-E4A84AE20254}"/>
              </a:ext>
            </a:extLst>
          </p:cNvPr>
          <p:cNvSpPr/>
          <p:nvPr/>
        </p:nvSpPr>
        <p:spPr>
          <a:xfrm rot="10800000">
            <a:off x="3383779" y="4896578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47861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4C2668C-C470-4F2F-8711-348089E97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2. </a:t>
            </a:r>
            <a:r>
              <a:rPr lang="ko-KR" altLang="en-US" sz="1800" dirty="0"/>
              <a:t>계정 신청 프로세스 </a:t>
            </a:r>
            <a:r>
              <a:rPr lang="en-US" altLang="ko-KR" sz="1800" dirty="0"/>
              <a:t>&gt; 2.3 CSR </a:t>
            </a:r>
            <a:r>
              <a:rPr lang="ko-KR" altLang="en-US" sz="1800" dirty="0"/>
              <a:t>신청 </a:t>
            </a:r>
            <a:r>
              <a:rPr lang="en-US" altLang="ko-KR" sz="1800" dirty="0"/>
              <a:t>(3/3)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9F85ACB-C558-4648-99F6-4A72BC255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12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8C1158F-AEB0-4A69-A9BF-631B2FD4FE6E}"/>
              </a:ext>
            </a:extLst>
          </p:cNvPr>
          <p:cNvSpPr/>
          <p:nvPr/>
        </p:nvSpPr>
        <p:spPr>
          <a:xfrm>
            <a:off x="8619487" y="1196975"/>
            <a:ext cx="3337200" cy="52560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>
            <a:noAutofit/>
          </a:bodyPr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ko-KR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생성 된 티켓 상태 확인</a:t>
            </a:r>
            <a:endParaRPr kumimoji="0" lang="en-US" altLang="ko-K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G스마트체 Regular"/>
              <a:cs typeface="+mn-cs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티켓 상태가 </a:t>
            </a:r>
            <a:r>
              <a:rPr lang="en-US" altLang="ko-KR" sz="1200" dirty="0">
                <a:solidFill>
                  <a:prstClr val="black"/>
                </a:solidFill>
              </a:rPr>
              <a:t>‘QUALITY REIVEW’ </a:t>
            </a:r>
            <a:r>
              <a:rPr lang="ko-KR" altLang="en-US" sz="1200" dirty="0">
                <a:solidFill>
                  <a:prstClr val="black"/>
                </a:solidFill>
              </a:rPr>
              <a:t>변경 및 확인</a:t>
            </a:r>
            <a:r>
              <a:rPr lang="en-US" altLang="ko-KR" sz="1200" dirty="0">
                <a:solidFill>
                  <a:prstClr val="black"/>
                </a:solidFill>
              </a:rPr>
              <a:t>,</a:t>
            </a:r>
            <a:r>
              <a:rPr lang="ko-KR" altLang="en-US" sz="1200" dirty="0">
                <a:solidFill>
                  <a:prstClr val="black"/>
                </a:solidFill>
              </a:rPr>
              <a:t> 요청 댓글 확인 후 안내 받은 메일 기반으로 요청한 시스템의 계정 확인</a:t>
            </a:r>
            <a:br>
              <a:rPr kumimoji="0" lang="en-US" altLang="ko-K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</a:b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※ </a:t>
            </a:r>
            <a:r>
              <a:rPr kumimoji="1" lang="ko-KR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시스템 접속 </a:t>
            </a: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URL </a:t>
            </a:r>
            <a:r>
              <a:rPr kumimoji="1" lang="ko-KR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및 접속 가이드는 </a:t>
            </a: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[</a:t>
            </a:r>
            <a:r>
              <a:rPr kumimoji="1" lang="ko-KR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별첨</a:t>
            </a:r>
            <a:r>
              <a:rPr kumimoji="1" lang="en-US" altLang="ko-KR" sz="900" dirty="0">
                <a:solidFill>
                  <a:srgbClr val="006600"/>
                </a:solidFill>
                <a:ea typeface="LG스마트체 Regular" panose="020B0600000101010101" pitchFamily="50" charset="-127"/>
              </a:rPr>
              <a:t>5</a:t>
            </a: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] </a:t>
            </a:r>
            <a:r>
              <a:rPr kumimoji="1" lang="ko-KR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ea typeface="LG스마트체 Regular" panose="020B0600000101010101" pitchFamily="50" charset="-127"/>
                <a:cs typeface="+mn-cs"/>
              </a:rPr>
              <a:t>참조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계정 확인 후 댓글에 확인 완료 및 티켓 종료 요청</a:t>
            </a:r>
            <a:endParaRPr lang="en-US" altLang="ko-KR" sz="1200" dirty="0">
              <a:solidFill>
                <a:prstClr val="black"/>
              </a:solidFill>
            </a:endParaRPr>
          </a:p>
        </p:txBody>
      </p:sp>
      <p:sp>
        <p:nvSpPr>
          <p:cNvPr id="1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04BC00C-2048-4F78-82B9-B30BA777F3C7}"/>
              </a:ext>
            </a:extLst>
          </p:cNvPr>
          <p:cNvSpPr/>
          <p:nvPr/>
        </p:nvSpPr>
        <p:spPr>
          <a:xfrm rot="10800000">
            <a:off x="11165067" y="2405000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 dirty="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FF3F9190-7602-4DE2-B088-4759E2ADC076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32940"/>
          <a:stretch/>
        </p:blipFill>
        <p:spPr>
          <a:xfrm>
            <a:off x="505263" y="3630397"/>
            <a:ext cx="4264195" cy="244381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/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id="{66370898-BAC9-4330-A0B2-69F928A4E1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528" y="1039719"/>
            <a:ext cx="3549112" cy="5291412"/>
          </a:xfrm>
          <a:prstGeom prst="rect">
            <a:avLst/>
          </a:prstGeom>
        </p:spPr>
      </p:pic>
      <p:sp>
        <p:nvSpPr>
          <p:cNvPr id="11" name="직사각형 10">
            <a:extLst>
              <a:ext uri="{FF2B5EF4-FFF2-40B4-BE49-F238E27FC236}">
                <a16:creationId xmlns:a16="http://schemas.microsoft.com/office/drawing/2014/main" id="{4302416D-FA2E-46C2-8E1F-F6079063C456}"/>
              </a:ext>
            </a:extLst>
          </p:cNvPr>
          <p:cNvSpPr/>
          <p:nvPr/>
        </p:nvSpPr>
        <p:spPr>
          <a:xfrm>
            <a:off x="4620275" y="1052856"/>
            <a:ext cx="613576" cy="27965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9E9749E9-7174-4258-8ED7-B70575AE1E2E}"/>
              </a:ext>
            </a:extLst>
          </p:cNvPr>
          <p:cNvSpPr/>
          <p:nvPr/>
        </p:nvSpPr>
        <p:spPr>
          <a:xfrm>
            <a:off x="4346523" y="102388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08C0EAC0-4FB7-450E-9993-D05F24A64D7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08815" y="1376394"/>
            <a:ext cx="1141423" cy="265614"/>
          </a:xfrm>
          <a:prstGeom prst="rect">
            <a:avLst/>
          </a:prstGeom>
        </p:spPr>
      </p:pic>
      <p:cxnSp>
        <p:nvCxnSpPr>
          <p:cNvPr id="37" name="꺾인 연결선 16">
            <a:extLst>
              <a:ext uri="{FF2B5EF4-FFF2-40B4-BE49-F238E27FC236}">
                <a16:creationId xmlns:a16="http://schemas.microsoft.com/office/drawing/2014/main" id="{C2F35CA4-91EB-4BB5-9350-782641751461}"/>
              </a:ext>
            </a:extLst>
          </p:cNvPr>
          <p:cNvCxnSpPr>
            <a:cxnSpLocks/>
          </p:cNvCxnSpPr>
          <p:nvPr/>
        </p:nvCxnSpPr>
        <p:spPr>
          <a:xfrm>
            <a:off x="4525802" y="1297845"/>
            <a:ext cx="366350" cy="209910"/>
          </a:xfrm>
          <a:prstGeom prst="bentConnector3">
            <a:avLst>
              <a:gd name="adj1" fmla="val 81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직사각형 46">
            <a:extLst>
              <a:ext uri="{FF2B5EF4-FFF2-40B4-BE49-F238E27FC236}">
                <a16:creationId xmlns:a16="http://schemas.microsoft.com/office/drawing/2014/main" id="{803DBD32-C4E6-4364-82FF-76DBF8780844}"/>
              </a:ext>
            </a:extLst>
          </p:cNvPr>
          <p:cNvSpPr/>
          <p:nvPr/>
        </p:nvSpPr>
        <p:spPr>
          <a:xfrm>
            <a:off x="6394084" y="2193098"/>
            <a:ext cx="1696179" cy="187018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ko-KR" altLang="en-US" sz="1000" dirty="0" err="1"/>
              <a:t>요청자</a:t>
            </a:r>
            <a:endParaRPr lang="ko-KR" altLang="en-US" sz="1000" dirty="0"/>
          </a:p>
        </p:txBody>
      </p:sp>
      <p:sp>
        <p:nvSpPr>
          <p:cNvPr id="48" name="직사각형 47">
            <a:extLst>
              <a:ext uri="{FF2B5EF4-FFF2-40B4-BE49-F238E27FC236}">
                <a16:creationId xmlns:a16="http://schemas.microsoft.com/office/drawing/2014/main" id="{B84A7111-246C-4804-90ED-5D589ADBE138}"/>
              </a:ext>
            </a:extLst>
          </p:cNvPr>
          <p:cNvSpPr/>
          <p:nvPr/>
        </p:nvSpPr>
        <p:spPr>
          <a:xfrm>
            <a:off x="6394084" y="1857585"/>
            <a:ext cx="1774556" cy="187017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사각형: 둥근 모서리 102">
            <a:extLst>
              <a:ext uri="{FF2B5EF4-FFF2-40B4-BE49-F238E27FC236}">
                <a16:creationId xmlns:a16="http://schemas.microsoft.com/office/drawing/2014/main" id="{7F0D852F-4C99-432B-8EA9-BCEF6EC404E8}"/>
              </a:ext>
            </a:extLst>
          </p:cNvPr>
          <p:cNvSpPr/>
          <p:nvPr/>
        </p:nvSpPr>
        <p:spPr>
          <a:xfrm>
            <a:off x="5080429" y="137306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50" name="사각형: 둥근 모서리 102">
            <a:extLst>
              <a:ext uri="{FF2B5EF4-FFF2-40B4-BE49-F238E27FC236}">
                <a16:creationId xmlns:a16="http://schemas.microsoft.com/office/drawing/2014/main" id="{6CE051E4-F03E-49EC-A75A-EEE086996305}"/>
              </a:ext>
            </a:extLst>
          </p:cNvPr>
          <p:cNvSpPr/>
          <p:nvPr/>
        </p:nvSpPr>
        <p:spPr>
          <a:xfrm>
            <a:off x="288820" y="405105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51" name="직사각형 50">
            <a:extLst>
              <a:ext uri="{FF2B5EF4-FFF2-40B4-BE49-F238E27FC236}">
                <a16:creationId xmlns:a16="http://schemas.microsoft.com/office/drawing/2014/main" id="{F5B9E82F-ED7D-4B50-9166-1C541511BFB2}"/>
              </a:ext>
            </a:extLst>
          </p:cNvPr>
          <p:cNvSpPr/>
          <p:nvPr/>
        </p:nvSpPr>
        <p:spPr>
          <a:xfrm>
            <a:off x="857793" y="4968730"/>
            <a:ext cx="2294710" cy="898682"/>
          </a:xfrm>
          <a:prstGeom prst="rect">
            <a:avLst/>
          </a:prstGeom>
          <a:solidFill>
            <a:schemeClr val="bg1"/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0" name="내용 개체 틀 59">
            <a:extLst>
              <a:ext uri="{FF2B5EF4-FFF2-40B4-BE49-F238E27FC236}">
                <a16:creationId xmlns:a16="http://schemas.microsoft.com/office/drawing/2014/main" id="{B8A3E894-FA3E-4D76-B33C-D10F3C0316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492"/>
          <a:stretch/>
        </p:blipFill>
        <p:spPr>
          <a:xfrm>
            <a:off x="530257" y="985156"/>
            <a:ext cx="2125995" cy="2443816"/>
          </a:xfrm>
        </p:spPr>
      </p:pic>
      <p:pic>
        <p:nvPicPr>
          <p:cNvPr id="61" name="내용 개체 틀 59">
            <a:extLst>
              <a:ext uri="{FF2B5EF4-FFF2-40B4-BE49-F238E27FC236}">
                <a16:creationId xmlns:a16="http://schemas.microsoft.com/office/drawing/2014/main" id="{C86F963A-24C0-42B5-AEC9-D66D388B192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592"/>
          <a:stretch/>
        </p:blipFill>
        <p:spPr>
          <a:xfrm>
            <a:off x="2448914" y="1276765"/>
            <a:ext cx="1895889" cy="2237015"/>
          </a:xfrm>
          <a:prstGeom prst="rect">
            <a:avLst/>
          </a:prstGeom>
        </p:spPr>
      </p:pic>
      <p:cxnSp>
        <p:nvCxnSpPr>
          <p:cNvPr id="62" name="꺾인 연결선 16">
            <a:extLst>
              <a:ext uri="{FF2B5EF4-FFF2-40B4-BE49-F238E27FC236}">
                <a16:creationId xmlns:a16="http://schemas.microsoft.com/office/drawing/2014/main" id="{C0BD9BB3-6CE5-493D-9563-DF841996B5FE}"/>
              </a:ext>
            </a:extLst>
          </p:cNvPr>
          <p:cNvCxnSpPr>
            <a:cxnSpLocks/>
          </p:cNvCxnSpPr>
          <p:nvPr/>
        </p:nvCxnSpPr>
        <p:spPr>
          <a:xfrm>
            <a:off x="416064" y="4368328"/>
            <a:ext cx="298039" cy="177921"/>
          </a:xfrm>
          <a:prstGeom prst="bentConnector3">
            <a:avLst>
              <a:gd name="adj1" fmla="val 327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사각형: 둥근 모서리 102">
            <a:extLst>
              <a:ext uri="{FF2B5EF4-FFF2-40B4-BE49-F238E27FC236}">
                <a16:creationId xmlns:a16="http://schemas.microsoft.com/office/drawing/2014/main" id="{3549220A-F67D-4432-BA20-365CAF455C01}"/>
              </a:ext>
            </a:extLst>
          </p:cNvPr>
          <p:cNvSpPr/>
          <p:nvPr/>
        </p:nvSpPr>
        <p:spPr>
          <a:xfrm>
            <a:off x="350759" y="4968730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67" name="직사각형 66">
            <a:extLst>
              <a:ext uri="{FF2B5EF4-FFF2-40B4-BE49-F238E27FC236}">
                <a16:creationId xmlns:a16="http://schemas.microsoft.com/office/drawing/2014/main" id="{1E73D868-9AD3-41F6-8BE7-0D714A6B0037}"/>
              </a:ext>
            </a:extLst>
          </p:cNvPr>
          <p:cNvSpPr/>
          <p:nvPr/>
        </p:nvSpPr>
        <p:spPr>
          <a:xfrm>
            <a:off x="611865" y="4983607"/>
            <a:ext cx="2201003" cy="77872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  <p:sp>
        <p:nvSpPr>
          <p:cNvPr id="68" name="직사각형 67">
            <a:extLst>
              <a:ext uri="{FF2B5EF4-FFF2-40B4-BE49-F238E27FC236}">
                <a16:creationId xmlns:a16="http://schemas.microsoft.com/office/drawing/2014/main" id="{6CA27E01-6FFB-444E-961F-D866153D374E}"/>
              </a:ext>
            </a:extLst>
          </p:cNvPr>
          <p:cNvSpPr/>
          <p:nvPr/>
        </p:nvSpPr>
        <p:spPr>
          <a:xfrm>
            <a:off x="565083" y="4080293"/>
            <a:ext cx="4066388" cy="77872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1349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4294967295"/>
          </p:nvPr>
        </p:nvSpPr>
        <p:spPr>
          <a:xfrm>
            <a:off x="220663" y="981075"/>
            <a:ext cx="11737975" cy="5688013"/>
          </a:xfrm>
        </p:spPr>
        <p:txBody>
          <a:bodyPr>
            <a:normAutofit/>
          </a:bodyPr>
          <a:lstStyle/>
          <a:p>
            <a:pPr algn="ctr"/>
            <a:r>
              <a:rPr lang="en-US" altLang="ko-KR" sz="5300" dirty="0"/>
              <a:t>End of Document</a:t>
            </a:r>
            <a:br>
              <a:rPr lang="en-US" altLang="ko-KR" sz="3200" dirty="0"/>
            </a:br>
            <a:br>
              <a:rPr lang="en-US" altLang="ko-KR" sz="3200" dirty="0"/>
            </a:br>
            <a:r>
              <a:rPr lang="en-US" altLang="ko-KR" sz="2000" dirty="0"/>
              <a:t>Contacts </a:t>
            </a:r>
            <a:br>
              <a:rPr lang="en-US" altLang="ko-KR" sz="2000" dirty="0"/>
            </a:br>
            <a:r>
              <a:rPr lang="en-US" altLang="ko-KR" sz="2000" dirty="0"/>
              <a:t>D2C BU-</a:t>
            </a:r>
            <a:r>
              <a:rPr lang="en-US" altLang="ko-KR" sz="2000" dirty="0" err="1"/>
              <a:t>Mgr</a:t>
            </a:r>
            <a:r>
              <a:rPr lang="en-US" altLang="ko-KR" sz="2000" dirty="0"/>
              <a:t> (</a:t>
            </a:r>
            <a:r>
              <a:rPr lang="en-US" altLang="ko-KR" sz="2000"/>
              <a:t>bu-gmr@lge</a:t>
            </a:r>
            <a:r>
              <a:rPr lang="en-US" altLang="ko-KR" sz="2000" dirty="0"/>
              <a:t>.com)</a:t>
            </a:r>
          </a:p>
        </p:txBody>
      </p:sp>
    </p:spTree>
    <p:extLst>
      <p:ext uri="{BB962C8B-B14F-4D97-AF65-F5344CB8AC3E}">
        <p14:creationId xmlns:p14="http://schemas.microsoft.com/office/powerpoint/2010/main" val="3541012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1] EP</a:t>
            </a:r>
            <a:r>
              <a:rPr lang="ko-KR" altLang="en-US" dirty="0"/>
              <a:t> 품의 작성 가이드</a:t>
            </a:r>
            <a:r>
              <a:rPr lang="en-US" altLang="ko-KR" dirty="0"/>
              <a:t>(1/4)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Jira/Confluence </a:t>
            </a:r>
            <a:r>
              <a:rPr lang="ko-KR" altLang="en-US" sz="1400" dirty="0"/>
              <a:t>전용 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327192"/>
              </p:ext>
            </p:extLst>
          </p:nvPr>
        </p:nvGraphicFramePr>
        <p:xfrm>
          <a:off x="220892" y="1196976"/>
          <a:ext cx="11750401" cy="5256215"/>
        </p:xfrm>
        <a:graphic>
          <a:graphicData uri="http://schemas.openxmlformats.org/drawingml/2006/table">
            <a:tbl>
              <a:tblPr/>
              <a:tblGrid>
                <a:gridCol w="3583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95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1031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항목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설명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예시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</a:t>
                      </a:r>
                      <a:endParaRPr lang="en-US" altLang="ko-KR" sz="1050" b="1" baseline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신청차의 이름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+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이름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홍길동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altLang="ko-KR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사용자의 소속회사명을 기입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LGE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endParaRPr lang="en-US" altLang="ko-KR" sz="1050" b="1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신청자의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EP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메일 계정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협력사일 경우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@lgepartner.com) </a:t>
                      </a:r>
                      <a:b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*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내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/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외부 유저는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EP ID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를 보유해야 하며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,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Cloud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PC/LGE VPN/LGE Office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네트워크 기반의 클라우드로 로그인 해야 함</a:t>
                      </a:r>
                      <a:endParaRPr kumimoji="1" lang="en-US" altLang="ko-KR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Gildong.hong@lge.com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altLang="ko-KR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신청자가 시스템 계정 또는 권한을 요청 하는 사유를 자세하게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계정 생성 지원 업무간 티켓 생성 권한 필요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현재 담당중인 역할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Developer, BA, TL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)/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과제 기술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마케팅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담당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, 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디지털 담당 등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endParaRPr lang="en-US" sz="105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신청하는 시스템에 필요한 권한을 표기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VIEWER 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또는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USER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  <a:endParaRPr lang="en-US" sz="105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접근 권한이 필요한 국가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/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법인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정보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189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Jira Project</a:t>
                      </a:r>
                      <a:r>
                        <a:rPr lang="ko-KR" altLang="en-US" sz="105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en-US" altLang="ko-KR" sz="105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Name / Confluence Space Name</a:t>
                      </a:r>
                      <a:r>
                        <a:rPr lang="ko-KR" altLang="en-US" sz="1050" b="1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endParaRPr lang="en-US" sz="105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접근 권한이 필요한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Jira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프로젝트 명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코드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 / Confluence Space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명 또는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URL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기재 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LGCOMMON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/</a:t>
                      </a:r>
                      <a:r>
                        <a:rPr lang="en-US" altLang="ko-KR" sz="105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hlinkClick r:id="rId3"/>
                        </a:rPr>
                        <a:t>EW Enhancement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FE640025-748C-4D97-B4E6-A031BC2F2136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9BA1CF37-7104-4D43-A1FC-7123CC82F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393710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1] EP</a:t>
            </a:r>
            <a:r>
              <a:rPr lang="ko-KR" altLang="en-US" dirty="0"/>
              <a:t> 품의 작성 가이드</a:t>
            </a:r>
            <a:r>
              <a:rPr lang="en-US" altLang="ko-KR" dirty="0"/>
              <a:t>(2/4)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ko-KR" altLang="en-US" sz="1400" dirty="0"/>
              <a:t>기타 </a:t>
            </a:r>
            <a:r>
              <a:rPr lang="en-US" altLang="ko-KR" sz="1400" dirty="0"/>
              <a:t>LG.com </a:t>
            </a:r>
            <a:r>
              <a:rPr lang="ko-KR" altLang="en-US" sz="1400" dirty="0"/>
              <a:t>시스템 전용 </a:t>
            </a:r>
            <a:r>
              <a:rPr lang="en-US" altLang="ko-KR" sz="1400" dirty="0"/>
              <a:t>(AEM/CMS Admin/GP1 Admin/GP1 MW/Coveo/Magento/Adobe Target/Brightcove)</a:t>
            </a:r>
            <a:endParaRPr lang="ko-KR" altLang="en-US" sz="1400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691720"/>
              </p:ext>
            </p:extLst>
          </p:nvPr>
        </p:nvGraphicFramePr>
        <p:xfrm>
          <a:off x="220664" y="1196499"/>
          <a:ext cx="11750401" cy="5253003"/>
        </p:xfrm>
        <a:graphic>
          <a:graphicData uri="http://schemas.openxmlformats.org/drawingml/2006/table">
            <a:tbl>
              <a:tblPr/>
              <a:tblGrid>
                <a:gridCol w="3583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95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항목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설명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예시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kumimoji="1" lang="en-US" altLang="ko-KR" sz="105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신청하고자 하는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시스템 명을 기입</a:t>
                      </a:r>
                      <a:b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AEM(GP1 CMS), 5.0 CMS Admin, GP1 Admin, Coveo, Magento, GP1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M/W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중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선택하여 기입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endParaRPr lang="en-US" altLang="ko-KR" sz="105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 err="1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Magento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</a:t>
                      </a:r>
                      <a:endParaRPr lang="en-US" altLang="ko-KR" sz="1050" b="1" baseline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신청차의 이름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+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이름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홍길동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2607895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altLang="ko-KR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사용자의 소속회사명을 기입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LGE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1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br>
                        <a:rPr lang="en-US" altLang="ko-KR" sz="1050" b="1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신청자의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EP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메일 계정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협력사일 경우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@lgepartner.com) </a:t>
                      </a:r>
                      <a:b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*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내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/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외부 유저는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EP ID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를 보유해야 하며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,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Cloud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PC/LGE VPN/LGE Office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네트워크 기반의 </a:t>
                      </a:r>
                      <a:r>
                        <a:rPr kumimoji="1" lang="ko-KR" altLang="en-US" sz="900" b="1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클라우드로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로그인 해야 함</a:t>
                      </a:r>
                      <a:b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** EP ID(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이메일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은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3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개월 단위로 만료되므로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연장 필요 </a:t>
                      </a:r>
                      <a:endParaRPr kumimoji="1" lang="en-US" altLang="ko-KR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Gildong.hong@lge.com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신청자가 시스템 계정 또는 권한을 요청 하는 사유를 자세하게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업무간 </a:t>
                      </a:r>
                      <a:r>
                        <a:rPr lang="ko-KR" altLang="en-US" sz="1050" b="0" dirty="0" err="1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마젠토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데이터 추출 권한 필요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현재 담당중인 역할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Developer, BA, TL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)/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과제 기술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마케팅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담당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, 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디지털 담당 등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b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*If you are not sure of the type of authority,</a:t>
                      </a:r>
                      <a:b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it will be granted based on the "Role" you input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신청하는 시스템에 필요한 권한을 표기</a:t>
                      </a:r>
                      <a:endParaRPr lang="en-US" altLang="ko-KR" sz="105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General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</a:p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*Exclude Magento</a:t>
                      </a:r>
                      <a:endParaRPr lang="en-US" altLang="ko-KR" sz="90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접근 권한이 필요한 국가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/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법인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정보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667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Comments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추가로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필요하다 판단하는 내용을 기재 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(e.g.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서버타입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: 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GP1, 5.0 CMS 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시스템의 경우 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Prod / Dev 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중 요청 서버타입 기입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endParaRPr lang="en-US" altLang="ko-KR" sz="1050" dirty="0"/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Prod/STG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84995EF-CA60-464C-A8DF-1991465F1420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슬라이드 번호 개체 틀 3">
            <a:extLst>
              <a:ext uri="{FF2B5EF4-FFF2-40B4-BE49-F238E27FC236}">
                <a16:creationId xmlns:a16="http://schemas.microsoft.com/office/drawing/2014/main" id="{10BA2F19-91B1-4598-9013-436D43EEE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431055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3B64E7-B33A-48CB-8A30-5B1ECC149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1] EP</a:t>
            </a:r>
            <a:r>
              <a:rPr lang="ko-KR" altLang="en-US" dirty="0"/>
              <a:t> 품의 작성 가이드</a:t>
            </a:r>
            <a:r>
              <a:rPr lang="en-US" altLang="ko-KR" dirty="0"/>
              <a:t>(3/4)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5784302-80D7-40C7-B6F6-D825F7EF9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GP1 </a:t>
            </a:r>
            <a:r>
              <a:rPr lang="ko-KR" altLang="en-US" sz="1400" dirty="0"/>
              <a:t>시스템 전용 </a:t>
            </a:r>
            <a:r>
              <a:rPr lang="en-US" altLang="ko-KR" sz="1400" dirty="0"/>
              <a:t>(AWS/Akamai/WhaTap/NewRelic/Gitlab/Slack/Airflow/Grafana)</a:t>
            </a: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858628"/>
              </p:ext>
            </p:extLst>
          </p:nvPr>
        </p:nvGraphicFramePr>
        <p:xfrm>
          <a:off x="220891" y="1194682"/>
          <a:ext cx="11750400" cy="5258505"/>
        </p:xfrm>
        <a:graphic>
          <a:graphicData uri="http://schemas.openxmlformats.org/drawingml/2006/table">
            <a:tbl>
              <a:tblPr/>
              <a:tblGrid>
                <a:gridCol w="3581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154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2587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항목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설명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예시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5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ko-KR" altLang="en-US" sz="1050" dirty="0">
                          <a:effectLst/>
                          <a:latin typeface="+mn-lt"/>
                          <a:ea typeface="+mn-ea"/>
                        </a:rPr>
                        <a:t>신청하고자 하는 시스템 명을 기입</a:t>
                      </a:r>
                      <a:br>
                        <a:rPr lang="ko-KR" altLang="en-US" sz="1050" dirty="0"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altLang="ko-KR" sz="1050" dirty="0">
                          <a:effectLst/>
                          <a:latin typeface="+mn-lt"/>
                          <a:ea typeface="+mn-ea"/>
                        </a:rPr>
                        <a:t>(AWS/Akamai/WhaTap/NewRelic/Gitlab/Slack/Airflow/Grafana)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0"/>
                      <a:r>
                        <a:rPr lang="en-US" altLang="ko-KR" sz="105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NewRelic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*Systems related to GP1 will be granted for those countries that are</a:t>
                      </a:r>
                    </a:p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launching; therefore even though you may have received EP approval, GP1 system account may not be issued if your country has not launched GP1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177468"/>
                  </a:ext>
                </a:extLst>
              </a:tr>
              <a:tr h="4005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 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신청차의 이름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+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이름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홍길동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5661"/>
                  </a:ext>
                </a:extLst>
              </a:tr>
              <a:tr h="473842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사용자의 소속회사명을 기입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18505"/>
                  </a:ext>
                </a:extLst>
              </a:tr>
              <a:tr h="57359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b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+mn-lt"/>
                          <a:ea typeface="+mn-ea"/>
                        </a:rPr>
                        <a:t>신청자의 </a:t>
                      </a:r>
                      <a:r>
                        <a:rPr lang="en-US" altLang="ko-KR" sz="1050" b="0" dirty="0"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050" b="0" dirty="0">
                          <a:latin typeface="+mn-lt"/>
                          <a:ea typeface="+mn-ea"/>
                        </a:rPr>
                        <a:t>메일 계정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협력사일 경우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@lgepartner.com) </a:t>
                      </a:r>
                      <a:br>
                        <a:rPr lang="en-US" altLang="ko-KR" sz="120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내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/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외부 유저는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EP ID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를 보유해야 하며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,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Cloud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PC/LGE VPN/LGE Office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네트워크 기반의 클라우드로 로그인 해야 함</a:t>
                      </a:r>
                      <a:b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** EP ID(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이메일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은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3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개월 단위로 만료되므로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연장 필요 </a:t>
                      </a:r>
                      <a:endParaRPr kumimoji="1" lang="en-US" altLang="ko-KR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Gildong.hong@lge.com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5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신청자가 시스템 계정 또는 권한을 요청 하는 사유를 자세하게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NewRelic </a:t>
                      </a:r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관련 업무간 권한 필요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05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현재 담당중인 역할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Developer, BA, TL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)/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과제 기술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마케팅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담당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, 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디지털 담당 등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599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Authority</a:t>
                      </a:r>
                      <a:b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*If you are not sure of the type of authority,</a:t>
                      </a:r>
                      <a:b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it will be granted based on the "Role" you input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신청하는 시스템에 필요한 권한을 표기</a:t>
                      </a:r>
                      <a:endParaRPr lang="en-US" altLang="ko-KR" sz="105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Developer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0597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Locale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접근 권한이 필요한 국가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/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법인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정보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All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23234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Comments </a:t>
                      </a:r>
                      <a:endParaRPr kumimoji="1" lang="en-US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추가로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필요하다 판단하는 내용을 기재 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(e.g. Gitlab Group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이름 등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endParaRPr lang="en-US" altLang="ko-KR" sz="1050" dirty="0"/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63EC7B3A-E083-4359-83A6-050C8E0336D0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7" name="슬라이드 번호 개체 틀 3">
            <a:extLst>
              <a:ext uri="{FF2B5EF4-FFF2-40B4-BE49-F238E27FC236}">
                <a16:creationId xmlns:a16="http://schemas.microsoft.com/office/drawing/2014/main" id="{64808061-4111-4337-AFA1-234E555E4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16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41495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EB4C75-A29B-458E-AF8D-DBF741F8D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1] EP</a:t>
            </a:r>
            <a:r>
              <a:rPr lang="ko-KR" altLang="en-US" dirty="0"/>
              <a:t> 품의 작성 가이드</a:t>
            </a:r>
            <a:r>
              <a:rPr lang="en-US" altLang="ko-KR" dirty="0"/>
              <a:t>(4/4)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4C925DE-61CA-485D-BFDA-D627065B7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DB </a:t>
            </a:r>
            <a:r>
              <a:rPr lang="ko-KR" altLang="en-US" sz="1400" dirty="0"/>
              <a:t>시스템</a:t>
            </a:r>
            <a:r>
              <a:rPr lang="en-US" altLang="ko-KR" sz="1400" dirty="0"/>
              <a:t> (GP1-OMS/MW DB/ACC/MGR/PIM, 5.0-ACC/MGR/INF)</a:t>
            </a:r>
            <a:endParaRPr lang="ko-KR" altLang="en-US" sz="14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1B65C29-8CF9-4DF0-AFB5-7637E5BA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17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ABDB831E-DB39-45AF-BF2F-870157D884F2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89E167C5-5B4B-4A7B-9C15-EEDCBD6729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34315"/>
              </p:ext>
            </p:extLst>
          </p:nvPr>
        </p:nvGraphicFramePr>
        <p:xfrm>
          <a:off x="220891" y="1196977"/>
          <a:ext cx="11750401" cy="5256854"/>
        </p:xfrm>
        <a:graphic>
          <a:graphicData uri="http://schemas.openxmlformats.org/drawingml/2006/table">
            <a:tbl>
              <a:tblPr/>
              <a:tblGrid>
                <a:gridCol w="3583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263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95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3212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항목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설명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예시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System</a:t>
                      </a:r>
                      <a:endParaRPr lang="en-US" altLang="ko-KR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신청하고자 하는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DB 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시스템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명을 기입</a:t>
                      </a:r>
                      <a:b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GP1-OMS/MW DB/ACC/MGR/PIM, 5.0-ACC/MGR/INF)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중</a:t>
                      </a:r>
                      <a:r>
                        <a:rPr lang="ko-KR" altLang="en-US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r>
                        <a:rPr lang="ko-KR" altLang="en-US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선택하여 기입</a:t>
                      </a:r>
                      <a:r>
                        <a:rPr lang="en-US" altLang="ko-KR" sz="1050" b="0" kern="120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)</a:t>
                      </a:r>
                      <a:r>
                        <a:rPr lang="en-US" altLang="ko-KR" sz="105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 </a:t>
                      </a:r>
                      <a:endParaRPr lang="en-US" altLang="ko-KR" sz="1050" b="0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GP1-OMS 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 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신청차의 이름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+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이름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홍길동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845661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Name of Company (Agency)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사용자의 소속회사명을 기입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LGE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0218505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EP E-mail (Accessible only with EP)</a:t>
                      </a:r>
                      <a:b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LG스마트체 Regular" panose="020B0600000101010101" pitchFamily="50" charset="-127"/>
                          <a:cs typeface="+mn-cs"/>
                        </a:rPr>
                        <a:t>*Those using an external email must first get EP email and use the EP email to request for an account creation or system access.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+mj-ea"/>
                          <a:ea typeface="+mj-ea"/>
                        </a:rPr>
                        <a:t>신청자의 </a:t>
                      </a:r>
                      <a:r>
                        <a:rPr lang="en-US" altLang="ko-KR" sz="1050" b="0" dirty="0">
                          <a:latin typeface="+mj-ea"/>
                          <a:ea typeface="+mj-ea"/>
                        </a:rPr>
                        <a:t>EP </a:t>
                      </a:r>
                      <a:r>
                        <a:rPr lang="ko-KR" altLang="en-US" sz="1050" b="0" dirty="0">
                          <a:latin typeface="+mj-ea"/>
                          <a:ea typeface="+mj-ea"/>
                        </a:rPr>
                        <a:t>메일 계정 </a:t>
                      </a:r>
                      <a:r>
                        <a:rPr lang="en-US" altLang="ko-KR" sz="1050" b="0" dirty="0">
                          <a:latin typeface="+mj-ea"/>
                          <a:ea typeface="+mj-ea"/>
                        </a:rPr>
                        <a:t>(</a:t>
                      </a:r>
                      <a:r>
                        <a:rPr lang="ko-KR" altLang="en-US" sz="1050" b="0" dirty="0">
                          <a:latin typeface="+mj-ea"/>
                          <a:ea typeface="+mj-ea"/>
                        </a:rPr>
                        <a:t>협력사일 경우 </a:t>
                      </a:r>
                      <a:r>
                        <a:rPr lang="en-US" altLang="ko-KR" sz="1050" b="0" dirty="0">
                          <a:latin typeface="+mj-ea"/>
                          <a:ea typeface="+mj-ea"/>
                        </a:rPr>
                        <a:t>@lgepartner.com) </a:t>
                      </a:r>
                      <a:br>
                        <a:rPr lang="en-US" altLang="ko-KR" sz="160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내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외부 유저는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EP ID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를 보유해야 하며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Cloud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PC/LGE VPN/LGE Office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네트워크 기반의 클라우드로 로그인 해야 함</a:t>
                      </a:r>
                      <a:b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** EP ID(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이메일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은 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개월 단위로 만료되므로</a:t>
                      </a:r>
                      <a:r>
                        <a:rPr kumimoji="1" lang="en-US" altLang="ko-KR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1" lang="ko-KR" altLang="en-US" sz="9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연장 필요 </a:t>
                      </a:r>
                      <a:endParaRPr kumimoji="1" lang="en-US" altLang="ko-KR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Gildong.hong@lge.com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Purpose of requesting account creation / access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신청자가 시스템 계정 또는 권한을 요청 하는 사유를 자세하게 기재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업무간 </a:t>
                      </a:r>
                      <a:r>
                        <a:rPr lang="en-US" altLang="ko-KR" sz="1050" b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GP1</a:t>
                      </a: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 DB </a:t>
                      </a:r>
                      <a:r>
                        <a:rPr lang="ko-KR" altLang="en-US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데이터 필요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5361">
                <a:tc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Role</a:t>
                      </a:r>
                      <a:endParaRPr lang="en-US" sz="1050" dirty="0">
                        <a:effectLst/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현재 담당중인 역할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Developer, BA, TL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등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)/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과제 기술 </a:t>
                      </a:r>
                      <a:r>
                        <a:rPr lang="en-US" altLang="ko-KR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(e.g. </a:t>
                      </a:r>
                      <a:r>
                        <a:rPr lang="ko-KR" altLang="en-US" sz="1050" b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마케팅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담당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, </a:t>
                      </a:r>
                      <a:r>
                        <a:rPr lang="ko-KR" altLang="en-US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디지털 담당 등</a:t>
                      </a:r>
                      <a:r>
                        <a:rPr lang="en-US" altLang="ko-KR" sz="1050" b="0" baseline="0" dirty="0"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solidFill>
                            <a:srgbClr val="FF0000"/>
                          </a:solidFill>
                          <a:latin typeface="+mn-lt"/>
                          <a:ea typeface="LG스마트체 Regular" panose="020B0600000101010101" pitchFamily="50" charset="-127"/>
                        </a:rPr>
                        <a:t>BU Manager</a:t>
                      </a:r>
                      <a:endParaRPr lang="en-US" altLang="ko-KR" sz="1050" b="0" dirty="0">
                        <a:solidFill>
                          <a:srgbClr val="FF0000"/>
                        </a:solidFill>
                        <a:latin typeface="+mn-lt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492">
                <a:tc>
                  <a:txBody>
                    <a:bodyPr/>
                    <a:lstStyle/>
                    <a:p>
                      <a:pPr algn="ctr"/>
                      <a:endParaRPr kumimoji="1" lang="en-US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492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effectLst/>
                        <a:latin typeface="LG스마트체 Regular" panose="020B0600000101010101" pitchFamily="50" charset="-127"/>
                        <a:ea typeface="LG스마트체 Regular" panose="020B0600000101010101" pitchFamily="50" charset="-127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492">
                <a:tc>
                  <a:txBody>
                    <a:bodyPr/>
                    <a:lstStyle/>
                    <a:p>
                      <a:pPr algn="ctr">
                        <a:spcAft>
                          <a:spcPts val="1200"/>
                        </a:spcAft>
                      </a:pPr>
                      <a:endParaRPr kumimoji="1" lang="en-US" sz="9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20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879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681662-B369-48B3-9BF4-64E5E5F32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2] </a:t>
            </a:r>
            <a:r>
              <a:rPr lang="ko-KR" altLang="en-US" dirty="0"/>
              <a:t>계정 유형별 </a:t>
            </a:r>
            <a:r>
              <a:rPr lang="en-US" altLang="ko-KR" dirty="0"/>
              <a:t>EP </a:t>
            </a:r>
            <a:r>
              <a:rPr lang="ko-KR" altLang="en-US" dirty="0"/>
              <a:t>품의 승인 결재선 지정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B52584D-D35E-450E-8809-57D490227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349A2913-D562-43A9-B90A-48BCF9F87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540039"/>
              </p:ext>
            </p:extLst>
          </p:nvPr>
        </p:nvGraphicFramePr>
        <p:xfrm>
          <a:off x="220892" y="1196976"/>
          <a:ext cx="11750400" cy="5256211"/>
        </p:xfrm>
        <a:graphic>
          <a:graphicData uri="http://schemas.openxmlformats.org/drawingml/2006/table">
            <a:tbl>
              <a:tblPr/>
              <a:tblGrid>
                <a:gridCol w="391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868704271"/>
                    </a:ext>
                  </a:extLst>
                </a:gridCol>
              </a:tblGrid>
              <a:tr h="360999"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유형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결재자 순번 </a:t>
                      </a:r>
                      <a:r>
                        <a:rPr lang="en-US" altLang="ko-KR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1</a:t>
                      </a:r>
                      <a:endParaRPr lang="en-US" sz="140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결재자 순번 </a:t>
                      </a:r>
                      <a:r>
                        <a:rPr lang="en-US" altLang="ko-KR" sz="1400" b="1" u="none" strike="noStrike" dirty="0"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2</a:t>
                      </a:r>
                    </a:p>
                  </a:txBody>
                  <a:tcPr marL="78262" marR="78262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345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Jira / Confluence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ko-KR" altLang="en-US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부서장 </a:t>
                      </a:r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(LGE </a:t>
                      </a:r>
                      <a:r>
                        <a:rPr lang="ko-KR" altLang="en-US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담당자</a:t>
                      </a:r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진민희 팀장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345"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chemeClr val="tx1"/>
                          </a:solidFill>
                        </a:rPr>
                        <a:t>기타 </a:t>
                      </a:r>
                      <a:r>
                        <a:rPr lang="en-US" altLang="ko-KR" sz="1050" b="0" dirty="0">
                          <a:solidFill>
                            <a:schemeClr val="tx1"/>
                          </a:solidFill>
                        </a:rPr>
                        <a:t>LG.com </a:t>
                      </a:r>
                      <a:r>
                        <a:rPr lang="ko-KR" altLang="en-US" sz="1050" b="0" dirty="0">
                          <a:solidFill>
                            <a:schemeClr val="tx1"/>
                          </a:solidFill>
                        </a:rPr>
                        <a:t>시스템 전용</a:t>
                      </a:r>
                      <a:endParaRPr lang="en-US" altLang="ko-KR" sz="1050" b="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부서장 </a:t>
                      </a:r>
                      <a:r>
                        <a:rPr lang="en-US" altLang="ko-KR" sz="1050" b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(LGE</a:t>
                      </a:r>
                      <a:r>
                        <a:rPr lang="en-US" altLang="ko-KR" sz="1050" b="0" baseline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 </a:t>
                      </a:r>
                      <a:r>
                        <a:rPr lang="ko-KR" altLang="en-US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담당자</a:t>
                      </a:r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)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박형원 리더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7345"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chemeClr val="tx1"/>
                          </a:solidFill>
                        </a:rPr>
                        <a:t>GP1 </a:t>
                      </a:r>
                      <a:r>
                        <a:rPr lang="ko-KR" altLang="en-US" sz="1050" b="0" dirty="0">
                          <a:solidFill>
                            <a:schemeClr val="tx1"/>
                          </a:solidFill>
                        </a:rPr>
                        <a:t>시스템 전용 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kumimoji="1" lang="ko-KR" altLang="en-US" sz="105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 Narrow" panose="020B0606020202030204" pitchFamily="34" charset="0"/>
                          <a:ea typeface="LG스마트체 Regular" panose="020B0600000101010101" pitchFamily="50" charset="-127"/>
                          <a:cs typeface="+mn-cs"/>
                        </a:rPr>
                        <a:t>김성우 리더</a:t>
                      </a:r>
                      <a:endParaRPr kumimoji="1" lang="en-US" altLang="ko-KR" sz="105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345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DB </a:t>
                      </a:r>
                      <a:r>
                        <a:rPr lang="ko-KR" altLang="en-US" sz="1050" b="0" u="none" strike="noStrike" baseline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시스템</a:t>
                      </a:r>
                      <a:endParaRPr lang="en-US" altLang="ko-KR" sz="1050" b="0" u="none" strike="noStrike" baseline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ko-KR" altLang="en-US" sz="105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김성우 리더</a:t>
                      </a:r>
                      <a:endParaRPr lang="en-US" altLang="ko-KR" sz="105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/>
                      <a:r>
                        <a:rPr lang="en-US" altLang="ko-KR" sz="1050" b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LG스마트체 Regular" panose="020B0600000101010101" pitchFamily="50" charset="-127"/>
                        </a:rPr>
                        <a:t>-</a:t>
                      </a: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45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45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u="none" strike="noStrike" baseline="0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645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u="none" strike="noStrike" dirty="0">
                        <a:effectLst/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6458">
                <a:tc>
                  <a:txBody>
                    <a:bodyPr/>
                    <a:lstStyle/>
                    <a:p>
                      <a:pPr marL="0" marR="0" indent="0" algn="ctr" fontAlgn="t" latinLnBrk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b="1" kern="12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LG스마트체 Regular" panose="020B0600000101010101" pitchFamily="50" charset="-127"/>
                        <a:cs typeface="+mn-cs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0"/>
                      <a:endParaRPr lang="en-US" altLang="ko-KR" sz="1050" b="0" dirty="0">
                        <a:latin typeface="Arial Narrow" panose="020B0606020202030204" pitchFamily="34" charset="0"/>
                        <a:ea typeface="LG스마트체 Regular" panose="020B0600000101010101" pitchFamily="50" charset="-127"/>
                      </a:endParaRPr>
                    </a:p>
                  </a:txBody>
                  <a:tcPr marL="91345" marR="91345"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3CBD9F17-44A4-4F89-A4C9-183043E7B87A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4259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646234"/>
          </a:xfrm>
        </p:spPr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>
                <a:latin typeface="+mn-lt"/>
              </a:rPr>
              <a:t>[</a:t>
            </a:r>
            <a:r>
              <a:rPr lang="ko-KR" altLang="en-US" sz="1800" dirty="0">
                <a:latin typeface="+mn-lt"/>
              </a:rPr>
              <a:t>별첨 </a:t>
            </a:r>
            <a:r>
              <a:rPr lang="en-US" altLang="ko-KR" sz="1800" dirty="0">
                <a:latin typeface="+mn-lt"/>
              </a:rPr>
              <a:t>3] Jira </a:t>
            </a:r>
            <a:r>
              <a:rPr lang="ko-KR" altLang="en-US" sz="1800" dirty="0">
                <a:latin typeface="+mn-lt"/>
              </a:rPr>
              <a:t>접속 오류 발생 시 가이드</a:t>
            </a:r>
            <a:br>
              <a:rPr lang="ko-KR" altLang="en-US" sz="1600" b="1" dirty="0">
                <a:solidFill>
                  <a:srgbClr val="FF0000"/>
                </a:solidFill>
                <a:latin typeface="+mn-lt"/>
              </a:rPr>
            </a:br>
            <a:endParaRPr lang="en-US" altLang="ko-KR" sz="1800" dirty="0">
              <a:latin typeface="+mn-lt"/>
            </a:endParaRPr>
          </a:p>
        </p:txBody>
      </p:sp>
      <p:sp>
        <p:nvSpPr>
          <p:cNvPr id="14" name="내용 개체 틀 2"/>
          <p:cNvSpPr txBox="1">
            <a:spLocks/>
          </p:cNvSpPr>
          <p:nvPr/>
        </p:nvSpPr>
        <p:spPr>
          <a:xfrm>
            <a:off x="220893" y="997284"/>
            <a:ext cx="11750215" cy="18374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LGE Cloud PC</a:t>
            </a:r>
            <a:r>
              <a:rPr lang="ko-KR" altLang="en-US" sz="1400" dirty="0">
                <a:latin typeface="+mn-lt"/>
              </a:rPr>
              <a:t>에서 </a:t>
            </a:r>
            <a:r>
              <a:rPr lang="en-US" altLang="ko-KR" sz="1400" dirty="0">
                <a:latin typeface="+mn-lt"/>
                <a:hlinkClick r:id="rId3"/>
              </a:rPr>
              <a:t>https://lge-gmc.atlassian.net/</a:t>
            </a:r>
            <a:r>
              <a:rPr lang="en-US" altLang="ko-KR" sz="1400" dirty="0">
                <a:latin typeface="+mn-lt"/>
              </a:rPr>
              <a:t> </a:t>
            </a:r>
            <a:r>
              <a:rPr lang="ko-KR" altLang="en-US" sz="1400" dirty="0">
                <a:latin typeface="+mn-lt"/>
              </a:rPr>
              <a:t>접속 </a:t>
            </a:r>
            <a:r>
              <a:rPr lang="en-US" altLang="ko-KR" sz="1400" dirty="0">
                <a:latin typeface="+mn-lt"/>
              </a:rPr>
              <a:t>(Chrome, Edge </a:t>
            </a:r>
            <a:r>
              <a:rPr lang="ko-KR" altLang="en-US" sz="1400" dirty="0">
                <a:latin typeface="+mn-lt"/>
              </a:rPr>
              <a:t>환경</a:t>
            </a:r>
            <a:r>
              <a:rPr lang="en-US" altLang="ko-KR" sz="1400" dirty="0">
                <a:latin typeface="+mn-lt"/>
              </a:rPr>
              <a:t>)</a:t>
            </a: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 Jira </a:t>
            </a:r>
            <a:r>
              <a:rPr lang="ko-KR" altLang="en-US" sz="1400" dirty="0">
                <a:latin typeface="+mn-lt"/>
              </a:rPr>
              <a:t>로그인 시 아이디는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@lge.com</a:t>
            </a:r>
            <a:r>
              <a:rPr lang="ko-KR" altLang="en-US" sz="1400" dirty="0">
                <a:solidFill>
                  <a:srgbClr val="C00000"/>
                </a:solidFill>
                <a:latin typeface="+mn-lt"/>
              </a:rPr>
              <a:t> </a:t>
            </a:r>
            <a:r>
              <a:rPr lang="ko-KR" altLang="en-US" sz="1400" dirty="0">
                <a:latin typeface="+mn-lt"/>
              </a:rPr>
              <a:t>도메인으로 입력 </a:t>
            </a:r>
            <a:r>
              <a:rPr lang="en-US" altLang="ko-KR" sz="1400" dirty="0">
                <a:latin typeface="+mn-lt"/>
              </a:rPr>
              <a:t>(@lgepartner.com </a:t>
            </a:r>
            <a:r>
              <a:rPr lang="ko-KR" altLang="en-US" sz="1400" dirty="0">
                <a:latin typeface="+mn-lt"/>
              </a:rPr>
              <a:t>을 사용하는 외부 협력사의 경우도 </a:t>
            </a:r>
            <a:r>
              <a:rPr lang="en-US" altLang="ko-KR" sz="1400" dirty="0">
                <a:latin typeface="+mn-lt"/>
              </a:rPr>
              <a:t>@lge.com</a:t>
            </a:r>
            <a:r>
              <a:rPr lang="ko-KR" altLang="en-US" sz="1400" dirty="0">
                <a:latin typeface="+mn-lt"/>
              </a:rPr>
              <a:t>으로 입력 필수</a:t>
            </a:r>
            <a:r>
              <a:rPr lang="en-US" altLang="ko-KR" sz="1400" dirty="0">
                <a:latin typeface="+mn-lt"/>
              </a:rPr>
              <a:t>)</a:t>
            </a: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</a:rPr>
              <a:t> Jira </a:t>
            </a:r>
            <a:r>
              <a:rPr lang="ko-KR" altLang="en-US" sz="1400" dirty="0">
                <a:latin typeface="+mn-lt"/>
              </a:rPr>
              <a:t>로그인 시 패스워드는 </a:t>
            </a:r>
            <a:r>
              <a:rPr lang="en-US" altLang="ko-KR" sz="1400" dirty="0">
                <a:solidFill>
                  <a:srgbClr val="C00000"/>
                </a:solidFill>
                <a:latin typeface="+mn-lt"/>
              </a:rPr>
              <a:t>AD </a:t>
            </a:r>
            <a:r>
              <a:rPr lang="ko-KR" altLang="en-US" sz="1400" dirty="0">
                <a:solidFill>
                  <a:srgbClr val="C00000"/>
                </a:solidFill>
                <a:latin typeface="+mn-lt"/>
              </a:rPr>
              <a:t>패스워드</a:t>
            </a:r>
            <a:r>
              <a:rPr lang="ko-KR" altLang="en-US" sz="1400" dirty="0">
                <a:latin typeface="+mn-lt"/>
              </a:rPr>
              <a:t>를 입력 </a:t>
            </a:r>
            <a:r>
              <a:rPr lang="en-US" altLang="ko-KR" sz="1400" dirty="0">
                <a:latin typeface="+mn-lt"/>
              </a:rPr>
              <a:t>(AD </a:t>
            </a:r>
            <a:r>
              <a:rPr lang="ko-KR" altLang="en-US" sz="1400" dirty="0">
                <a:latin typeface="+mn-lt"/>
              </a:rPr>
              <a:t>패스워드 변경 시 </a:t>
            </a:r>
            <a:r>
              <a:rPr lang="en-US" altLang="ko-KR" sz="1400" dirty="0">
                <a:latin typeface="+mn-lt"/>
              </a:rPr>
              <a:t>Jira </a:t>
            </a:r>
            <a:r>
              <a:rPr lang="ko-KR" altLang="en-US" sz="1400" dirty="0">
                <a:latin typeface="+mn-lt"/>
              </a:rPr>
              <a:t>패스워드 역시 자동 변경 처리됨</a:t>
            </a:r>
            <a:r>
              <a:rPr lang="en-US" altLang="ko-KR" sz="1400" dirty="0">
                <a:latin typeface="+mn-lt"/>
              </a:rPr>
              <a:t>)</a:t>
            </a:r>
            <a:br>
              <a:rPr lang="en-US" altLang="ko-KR" sz="1400" dirty="0">
                <a:latin typeface="+mn-lt"/>
              </a:rPr>
            </a:br>
            <a:r>
              <a:rPr lang="en-US" altLang="ko-KR" sz="1400" dirty="0">
                <a:latin typeface="+mn-lt"/>
              </a:rPr>
              <a:t> </a:t>
            </a:r>
            <a:r>
              <a:rPr lang="ko-KR" altLang="en-US" sz="1400" dirty="0">
                <a:latin typeface="+mn-lt"/>
              </a:rPr>
              <a:t>→ </a:t>
            </a:r>
            <a:r>
              <a:rPr lang="en-US" altLang="ko-KR" sz="1400" dirty="0">
                <a:latin typeface="+mn-lt"/>
              </a:rPr>
              <a:t>AD </a:t>
            </a:r>
            <a:r>
              <a:rPr lang="ko-KR" altLang="en-US" sz="1400" dirty="0">
                <a:latin typeface="+mn-lt"/>
              </a:rPr>
              <a:t>패스워드 변경은 </a:t>
            </a:r>
            <a:r>
              <a:rPr lang="en-US" altLang="ko-KR" sz="1400" dirty="0">
                <a:latin typeface="+mn-lt"/>
                <a:hlinkClick r:id="rId4"/>
              </a:rPr>
              <a:t>spoc@lge.com</a:t>
            </a:r>
            <a:r>
              <a:rPr lang="ko-KR" altLang="en-US" sz="1400" dirty="0">
                <a:latin typeface="+mn-lt"/>
              </a:rPr>
              <a:t> 으로 이메일 요청 </a:t>
            </a:r>
            <a:endParaRPr lang="en-US" altLang="ko-KR" sz="1400" dirty="0">
              <a:latin typeface="+mn-lt"/>
            </a:endParaRPr>
          </a:p>
          <a:p>
            <a:pPr marL="108000" indent="-1080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</a:rPr>
              <a:t> 아래 </a:t>
            </a:r>
            <a:r>
              <a:rPr lang="en-US" altLang="ko-KR" sz="1400" dirty="0">
                <a:latin typeface="+mn-lt"/>
              </a:rPr>
              <a:t>Screenshot </a:t>
            </a:r>
            <a:r>
              <a:rPr lang="ko-KR" altLang="en-US" sz="1400" dirty="0">
                <a:latin typeface="+mn-lt"/>
              </a:rPr>
              <a:t>과 같은 에러 메세지가 뜰 경우</a:t>
            </a:r>
            <a:r>
              <a:rPr lang="en-US" altLang="ko-KR" sz="1400" dirty="0">
                <a:latin typeface="+mn-lt"/>
              </a:rPr>
              <a:t>, </a:t>
            </a:r>
            <a:r>
              <a:rPr lang="ko-KR" altLang="en-US" sz="1400" dirty="0">
                <a:latin typeface="+mn-lt"/>
              </a:rPr>
              <a:t>사용 중인 </a:t>
            </a:r>
            <a:r>
              <a:rPr lang="ko-KR" altLang="en-US" sz="1400" dirty="0">
                <a:solidFill>
                  <a:srgbClr val="C00000"/>
                </a:solidFill>
                <a:latin typeface="+mn-lt"/>
              </a:rPr>
              <a:t>브라우저 캐시 삭제</a:t>
            </a:r>
            <a:r>
              <a:rPr lang="ko-KR" altLang="en-US" sz="1400" dirty="0">
                <a:latin typeface="+mn-lt"/>
              </a:rPr>
              <a:t> 후 </a:t>
            </a:r>
            <a:r>
              <a:rPr lang="en-US" altLang="ko-KR" sz="1400" dirty="0">
                <a:latin typeface="+mn-lt"/>
              </a:rPr>
              <a:t>Jira </a:t>
            </a:r>
            <a:r>
              <a:rPr lang="ko-KR" altLang="en-US" sz="1400" dirty="0">
                <a:latin typeface="+mn-lt"/>
              </a:rPr>
              <a:t>접속 재시도 </a:t>
            </a:r>
            <a:endParaRPr lang="en-US" altLang="ko-KR" sz="1400" dirty="0">
              <a:latin typeface="+mn-lt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470027" y="2923701"/>
            <a:ext cx="15119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/>
              <a:t>[</a:t>
            </a:r>
            <a:r>
              <a:rPr lang="ko-KR" altLang="en-US" sz="1400" b="1" dirty="0"/>
              <a:t>에러 메세지 예시</a:t>
            </a:r>
            <a:r>
              <a:rPr lang="en-US" altLang="ko-KR" sz="1400" b="1" dirty="0"/>
              <a:t>]</a:t>
            </a:r>
            <a:endParaRPr lang="ko-KR" altLang="en-US" sz="1400" b="1" dirty="0"/>
          </a:p>
        </p:txBody>
      </p:sp>
      <p:grpSp>
        <p:nvGrpSpPr>
          <p:cNvPr id="21" name="그룹 20"/>
          <p:cNvGrpSpPr/>
          <p:nvPr/>
        </p:nvGrpSpPr>
        <p:grpSpPr>
          <a:xfrm>
            <a:off x="434401" y="3219602"/>
            <a:ext cx="4280498" cy="2445999"/>
            <a:chOff x="470027" y="3231478"/>
            <a:chExt cx="4280498" cy="2445999"/>
          </a:xfrm>
        </p:grpSpPr>
        <p:pic>
          <p:nvPicPr>
            <p:cNvPr id="16" name="그림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0027" y="3231478"/>
              <a:ext cx="4280498" cy="2445999"/>
            </a:xfrm>
            <a:prstGeom prst="rect">
              <a:avLst/>
            </a:prstGeom>
          </p:spPr>
        </p:pic>
        <p:sp>
          <p:nvSpPr>
            <p:cNvPr id="19" name="직사각형 18"/>
            <p:cNvSpPr/>
            <p:nvPr/>
          </p:nvSpPr>
          <p:spPr>
            <a:xfrm>
              <a:off x="570016" y="3327553"/>
              <a:ext cx="2386940" cy="2265726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>
              <a:off x="3121232" y="3327553"/>
              <a:ext cx="1510145" cy="2275622"/>
            </a:xfrm>
            <a:prstGeom prst="rect">
              <a:avLst/>
            </a:prstGeom>
            <a:ln w="28575">
              <a:solidFill>
                <a:schemeClr val="bg1">
                  <a:lumMod val="50000"/>
                </a:schemeClr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직사각형 3">
            <a:extLst>
              <a:ext uri="{FF2B5EF4-FFF2-40B4-BE49-F238E27FC236}">
                <a16:creationId xmlns:a16="http://schemas.microsoft.com/office/drawing/2014/main" id="{E77766A5-D69E-4D95-BEF9-29E7E47787BF}"/>
              </a:ext>
            </a:extLst>
          </p:cNvPr>
          <p:cNvSpPr/>
          <p:nvPr/>
        </p:nvSpPr>
        <p:spPr>
          <a:xfrm>
            <a:off x="4814889" y="3315676"/>
            <a:ext cx="7156220" cy="313751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r>
              <a:rPr lang="en-US" altLang="ko-KR" sz="1400" dirty="0">
                <a:hlinkClick r:id="rId6"/>
              </a:rPr>
              <a:t>Google Chrome</a:t>
            </a:r>
            <a:endParaRPr kumimoji="0" lang="ko-KR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anose="020B0606020202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en-US" altLang="ko-KR" sz="1200" dirty="0">
                <a:latin typeface="+mn-ea"/>
              </a:rPr>
              <a:t> </a:t>
            </a:r>
            <a:r>
              <a:rPr lang="ko-KR" altLang="ko-KR" sz="1200" dirty="0">
                <a:latin typeface="+mn-ea"/>
              </a:rPr>
              <a:t>컴퓨터에서 </a:t>
            </a:r>
            <a:r>
              <a:rPr lang="ko-KR" altLang="ko-KR" sz="1200" dirty="0" err="1">
                <a:latin typeface="+mn-ea"/>
              </a:rPr>
              <a:t>Chrome을</a:t>
            </a:r>
            <a:r>
              <a:rPr lang="ko-KR" altLang="ko-KR" sz="1200" dirty="0">
                <a:latin typeface="+mn-ea"/>
              </a:rPr>
              <a:t> 엽니다.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lang="en-US" altLang="ko-KR" sz="1200" dirty="0">
                <a:latin typeface="+mn-ea"/>
              </a:rPr>
              <a:t> </a:t>
            </a:r>
            <a:r>
              <a:rPr lang="ko-KR" altLang="ko-KR" sz="1200" dirty="0">
                <a:latin typeface="+mn-ea"/>
              </a:rPr>
              <a:t>오른쪽 상단에서 </a:t>
            </a:r>
            <a:r>
              <a:rPr lang="ko-KR" altLang="ko-KR" sz="1200" dirty="0" err="1">
                <a:latin typeface="+mn-ea"/>
              </a:rPr>
              <a:t>더보기</a:t>
            </a:r>
            <a:r>
              <a:rPr lang="ko-KR" altLang="ko-KR" sz="1200" dirty="0">
                <a:latin typeface="+mn-ea"/>
              </a:rPr>
              <a:t>            인터넷 사용 기록 삭제를 클릭합니다.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lang="en-US" altLang="ko-KR" sz="1200" dirty="0">
                <a:latin typeface="+mn-ea"/>
              </a:rPr>
              <a:t> </a:t>
            </a:r>
            <a:r>
              <a:rPr lang="ko-KR" altLang="ko-KR" sz="1200" dirty="0">
                <a:latin typeface="+mn-ea"/>
              </a:rPr>
              <a:t>지난 1시간, 전체 기간과 같이 원하는 기간을 선택합니다.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4"/>
              <a:tabLst/>
            </a:pPr>
            <a:r>
              <a:rPr lang="en-US" altLang="ko-KR" sz="1200" dirty="0">
                <a:latin typeface="+mn-ea"/>
              </a:rPr>
              <a:t> </a:t>
            </a:r>
            <a:r>
              <a:rPr lang="ko-KR" altLang="ko-KR" sz="1200" dirty="0">
                <a:latin typeface="+mn-ea"/>
              </a:rPr>
              <a:t>삭제하려는 정보 유형을 선택합니다.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5"/>
              <a:tabLst/>
            </a:pPr>
            <a:r>
              <a:rPr lang="en-US" altLang="ko-KR" sz="1200" dirty="0">
                <a:latin typeface="+mn-ea"/>
              </a:rPr>
              <a:t> </a:t>
            </a:r>
            <a:r>
              <a:rPr lang="ko-KR" altLang="ko-KR" sz="1200" dirty="0"/>
              <a:t>데이터 삭제를 클릭합니다.</a:t>
            </a:r>
            <a:endParaRPr lang="en-US" altLang="ko-KR" sz="12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altLang="ko-KR" sz="1200" dirty="0"/>
              <a:t>* </a:t>
            </a:r>
            <a:r>
              <a:rPr lang="ko-KR" altLang="ko-KR" sz="1200" dirty="0" err="1"/>
              <a:t>Chrome에</a:t>
            </a:r>
            <a:r>
              <a:rPr lang="ko-KR" altLang="ko-KR" sz="1200" dirty="0"/>
              <a:t> 로그인한 상태에서 쿠키를 삭제하면 </a:t>
            </a:r>
            <a:r>
              <a:rPr lang="ko-KR" altLang="ko-KR" sz="1200" dirty="0" err="1"/>
              <a:t>Chrome에서</a:t>
            </a:r>
            <a:r>
              <a:rPr lang="ko-KR" altLang="ko-KR" sz="1200" dirty="0"/>
              <a:t> 로그인 상태를 유지하는 Google 쿠키를 </a:t>
            </a:r>
            <a:r>
              <a:rPr lang="ko-KR" altLang="ko-KR" sz="1200" dirty="0" err="1"/>
              <a:t>새로고침합니다</a:t>
            </a:r>
            <a:r>
              <a:rPr lang="ko-KR" altLang="ko-KR" sz="1200" dirty="0"/>
              <a:t>. 이를 통해 </a:t>
            </a:r>
            <a:r>
              <a:rPr lang="ko-KR" altLang="ko-KR" sz="1200" dirty="0" err="1"/>
              <a:t>Chrome은</a:t>
            </a:r>
            <a:r>
              <a:rPr lang="ko-KR" altLang="ko-KR" sz="1200" dirty="0"/>
              <a:t> 사용자의 예상대로 계속 작동할 수 있습니다. Google 쿠키를 삭제하려면 먼저 </a:t>
            </a:r>
            <a:r>
              <a:rPr lang="ko-KR" altLang="ko-KR" sz="1200" dirty="0" err="1"/>
              <a:t>Chrome에서</a:t>
            </a:r>
            <a:r>
              <a:rPr lang="ko-KR" altLang="ko-KR" sz="1200" dirty="0"/>
              <a:t> 로그아웃하세요.</a:t>
            </a:r>
            <a:endParaRPr lang="en-US" altLang="ko-KR" sz="1200" dirty="0"/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ko-KR" sz="1200" dirty="0"/>
          </a:p>
          <a:p>
            <a:r>
              <a:rPr lang="en-US" altLang="ko-KR" sz="1400" dirty="0">
                <a:hlinkClick r:id="rId7"/>
              </a:rPr>
              <a:t>Microsoft Edge</a:t>
            </a:r>
            <a:endParaRPr lang="en-US" altLang="ko-KR" sz="1400" dirty="0"/>
          </a:p>
          <a:p>
            <a:r>
              <a:rPr lang="en-US" altLang="ko-KR" sz="1200" dirty="0">
                <a:latin typeface="+mn-ea"/>
              </a:rPr>
              <a:t>1. </a:t>
            </a:r>
            <a:r>
              <a:rPr lang="ko-KR" altLang="en-US" sz="1200" dirty="0">
                <a:latin typeface="+mn-ea"/>
              </a:rPr>
              <a:t>설정 및 기타  </a:t>
            </a:r>
            <a:r>
              <a:rPr lang="en-US" altLang="ko-KR" sz="1200" dirty="0">
                <a:latin typeface="+mn-ea"/>
              </a:rPr>
              <a:t>&gt; </a:t>
            </a:r>
            <a:r>
              <a:rPr lang="ko-KR" altLang="en-US" sz="1200" dirty="0">
                <a:latin typeface="+mn-ea"/>
              </a:rPr>
              <a:t>설정 </a:t>
            </a:r>
            <a:r>
              <a:rPr lang="en-US" altLang="ko-KR" sz="1200" dirty="0">
                <a:latin typeface="+mn-ea"/>
              </a:rPr>
              <a:t>&gt; </a:t>
            </a:r>
            <a:r>
              <a:rPr lang="ko-KR" altLang="en-US" sz="1200" dirty="0">
                <a:latin typeface="+mn-ea"/>
              </a:rPr>
              <a:t>개인 정보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검색 및 서비스를 선택합니다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r>
              <a:rPr lang="en-US" altLang="ko-KR" sz="1200" dirty="0">
                <a:latin typeface="+mn-ea"/>
              </a:rPr>
              <a:t>2. </a:t>
            </a:r>
            <a:r>
              <a:rPr lang="ko-KR" altLang="en-US" sz="1200" dirty="0">
                <a:latin typeface="+mn-ea"/>
              </a:rPr>
              <a:t>검색 데이터 지우기를 선택한 다음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지금 검색 데이터 지우기 옆에 있는 지울 항목 선택을 선택합니다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r>
              <a:rPr lang="en-US" altLang="ko-KR" sz="1200" dirty="0">
                <a:latin typeface="+mn-ea"/>
              </a:rPr>
              <a:t>3. </a:t>
            </a:r>
            <a:r>
              <a:rPr lang="ko-KR" altLang="en-US" sz="1200" dirty="0">
                <a:latin typeface="+mn-ea"/>
              </a:rPr>
              <a:t>시간 범위의 드롭다운 메뉴에서 시간 범위를 선택합니다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r>
              <a:rPr lang="en-US" altLang="ko-KR" sz="1200" dirty="0">
                <a:latin typeface="+mn-ea"/>
              </a:rPr>
              <a:t>4. </a:t>
            </a:r>
            <a:r>
              <a:rPr lang="ko-KR" altLang="en-US" sz="1200" dirty="0">
                <a:latin typeface="+mn-ea"/>
              </a:rPr>
              <a:t>삭제하려는 인터넷 사용 기록 유형을 선택합니다</a:t>
            </a:r>
            <a:r>
              <a:rPr lang="en-US" altLang="ko-KR" sz="1200" dirty="0">
                <a:latin typeface="+mn-ea"/>
              </a:rPr>
              <a:t>. </a:t>
            </a:r>
          </a:p>
          <a:p>
            <a:r>
              <a:rPr lang="ko-KR" altLang="en-US" sz="1200" dirty="0">
                <a:latin typeface="+mn-lt"/>
              </a:rPr>
              <a:t>→ </a:t>
            </a:r>
            <a:r>
              <a:rPr lang="ko-KR" altLang="en-US" sz="1200" dirty="0">
                <a:latin typeface="+mn-ea"/>
              </a:rPr>
              <a:t>예를 들어</a:t>
            </a:r>
            <a:r>
              <a:rPr lang="en-US" altLang="ko-KR" sz="1200" dirty="0">
                <a:latin typeface="+mn-ea"/>
              </a:rPr>
              <a:t>, </a:t>
            </a:r>
            <a:r>
              <a:rPr lang="ko-KR" altLang="en-US" sz="1200" dirty="0">
                <a:latin typeface="+mn-ea"/>
              </a:rPr>
              <a:t>검색 기록과 쿠키를 제거하되 암호와 자동 채우기 데이터는 보관할 수 있습니다</a:t>
            </a:r>
            <a:r>
              <a:rPr lang="en-US" altLang="ko-KR" sz="1200" dirty="0">
                <a:latin typeface="+mn-ea"/>
              </a:rPr>
              <a:t>.</a:t>
            </a:r>
          </a:p>
          <a:p>
            <a:r>
              <a:rPr lang="en-US" altLang="ko-KR" sz="1200" dirty="0">
                <a:latin typeface="+mn-ea"/>
              </a:rPr>
              <a:t>5. </a:t>
            </a:r>
            <a:r>
              <a:rPr lang="ko-KR" altLang="en-US" sz="1200" dirty="0">
                <a:latin typeface="+mn-ea"/>
              </a:rPr>
              <a:t>지금 지우기를 선택합니다</a:t>
            </a:r>
            <a:r>
              <a:rPr lang="en-US" altLang="ko-KR" sz="1200" dirty="0">
                <a:latin typeface="+mn-ea"/>
              </a:rPr>
              <a:t>.</a:t>
            </a:r>
            <a:endParaRPr lang="ko-KR" altLang="en-US" sz="1200" dirty="0">
              <a:latin typeface="+mn-ea"/>
            </a:endParaRPr>
          </a:p>
        </p:txBody>
      </p:sp>
      <p:sp>
        <p:nvSpPr>
          <p:cNvPr id="17" name="실행 단추: 시작 7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C37A9DED-4531-469A-BEF3-5A02FF4169A0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7CD71DE7-D80B-4A37-939F-6EC1A740C876}"/>
              </a:ext>
            </a:extLst>
          </p:cNvPr>
          <p:cNvSpPr/>
          <p:nvPr/>
        </p:nvSpPr>
        <p:spPr>
          <a:xfrm>
            <a:off x="4814889" y="2923701"/>
            <a:ext cx="166904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400" b="1" dirty="0"/>
              <a:t>[</a:t>
            </a:r>
            <a:r>
              <a:rPr lang="ko-KR" altLang="en-US" sz="1400" b="1" dirty="0"/>
              <a:t>브라우저 캐시 방법</a:t>
            </a:r>
            <a:r>
              <a:rPr lang="en-US" altLang="ko-KR" sz="1400" b="1" dirty="0"/>
              <a:t>]</a:t>
            </a:r>
            <a:endParaRPr lang="ko-KR" altLang="en-US" sz="1400" b="1" dirty="0"/>
          </a:p>
        </p:txBody>
      </p: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78420794-0B81-4AB0-93C0-7FDEB74972A3}"/>
              </a:ext>
            </a:extLst>
          </p:cNvPr>
          <p:cNvGrpSpPr/>
          <p:nvPr/>
        </p:nvGrpSpPr>
        <p:grpSpPr>
          <a:xfrm>
            <a:off x="6597262" y="3713335"/>
            <a:ext cx="376234" cy="130789"/>
            <a:chOff x="7810500" y="3779519"/>
            <a:chExt cx="376234" cy="130789"/>
          </a:xfrm>
        </p:grpSpPr>
        <p:pic>
          <p:nvPicPr>
            <p:cNvPr id="24" name="Picture 8" descr="More">
              <a:extLst>
                <a:ext uri="{FF2B5EF4-FFF2-40B4-BE49-F238E27FC236}">
                  <a16:creationId xmlns:a16="http://schemas.microsoft.com/office/drawing/2014/main" id="{FAA73B1F-6F38-45B2-BC06-32F0583192D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10500" y="3779519"/>
              <a:ext cx="149660" cy="1307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9" descr="and then">
              <a:extLst>
                <a:ext uri="{FF2B5EF4-FFF2-40B4-BE49-F238E27FC236}">
                  <a16:creationId xmlns:a16="http://schemas.microsoft.com/office/drawing/2014/main" id="{7E8B08B6-B95C-401E-BB91-1C9B04408AE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7074" y="3779519"/>
              <a:ext cx="149660" cy="13078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슬라이드 번호 개체 틀 3">
            <a:extLst>
              <a:ext uri="{FF2B5EF4-FFF2-40B4-BE49-F238E27FC236}">
                <a16:creationId xmlns:a16="http://schemas.microsoft.com/office/drawing/2014/main" id="{83F91818-1498-46CF-8D9D-64854ED6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19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102416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+mn-lt"/>
              </a:rPr>
              <a:t>Account CSR Process and Guide History</a:t>
            </a:r>
            <a:endParaRPr lang="ko-KR" altLang="en-US" dirty="0">
              <a:latin typeface="+mn-lt"/>
            </a:endParaRPr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333954"/>
              </p:ext>
            </p:extLst>
          </p:nvPr>
        </p:nvGraphicFramePr>
        <p:xfrm>
          <a:off x="220892" y="981074"/>
          <a:ext cx="11737746" cy="547211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375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5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96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9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6162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</a:rPr>
                        <a:t>No.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15900" algn="ctr" defTabSz="913486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맑은 고딕" panose="020B0503020000020004" pitchFamily="50" charset="-127"/>
                        </a:rPr>
                        <a:t>Version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215900" algn="ctr" defTabSz="913486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맑은 고딕" panose="020B0503020000020004" pitchFamily="50" charset="-127"/>
                        </a:rPr>
                        <a:t>Revision Details</a:t>
                      </a:r>
                      <a:endParaRPr 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맑은 고딕" panose="020B0503020000020004" pitchFamily="50" charset="-127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b="1" kern="1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LG스마트체 Regular" panose="020B0600000101010101" pitchFamily="50" charset="-127"/>
                          <a:cs typeface="Times New Roman" panose="02020603050405020304" pitchFamily="18" charset="0"/>
                        </a:rPr>
                        <a:t>Revision Date</a:t>
                      </a:r>
                      <a:endParaRPr lang="ko-KR" altLang="ko-KR" sz="1100" b="1" kern="100" dirty="0">
                        <a:solidFill>
                          <a:schemeClr val="bg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V1.0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Initial Release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r>
                        <a:rPr lang="en-US" altLang="ko-KR" sz="12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marR="0" indent="-215900" algn="ctr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dirty="0">
                        <a:solidFill>
                          <a:prstClr val="black"/>
                        </a:solidFill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marR="0" indent="-215900" algn="just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dirty="0">
                        <a:solidFill>
                          <a:schemeClr val="tx1"/>
                        </a:solidFill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alt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marR="0" indent="-215900" algn="just" defTabSz="914400" rtl="0" eaLnBrk="1" fontAlgn="auto" latinLnBrk="1" hangingPunct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15900" algn="l"/>
                          <a:tab pos="508000" algn="l"/>
                        </a:tabLst>
                        <a:defRPr/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alt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54809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26962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428405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65772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6371023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3262817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1072399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635226"/>
                  </a:ext>
                </a:extLst>
              </a:tr>
              <a:tr h="397381">
                <a:tc>
                  <a:txBody>
                    <a:bodyPr/>
                    <a:lstStyle/>
                    <a:p>
                      <a:pPr algn="ctr" latinLnBrk="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o-KR" sz="1200" kern="100" dirty="0"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Arial" panose="020B0604020202020204" pitchFamily="34" charset="0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just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LG스마트체 SemiBold" panose="020B0600000101010101" pitchFamily="50" charset="-127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52095" indent="-215900" algn="ctr" hangingPunct="0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215900" algn="l"/>
                          <a:tab pos="508000" algn="l"/>
                        </a:tabLst>
                      </a:pPr>
                      <a:endParaRPr lang="ko-KR" sz="12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LG스마트체 Regular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6216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8235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4] Jira </a:t>
            </a:r>
            <a:r>
              <a:rPr lang="ko-KR" altLang="en-US" dirty="0"/>
              <a:t>신청 양식 가이드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>
                <a:latin typeface="+mn-lt"/>
              </a:rPr>
              <a:t>EP </a:t>
            </a:r>
            <a:r>
              <a:rPr lang="ko-KR" altLang="en-US" sz="1400" dirty="0">
                <a:latin typeface="+mn-lt"/>
              </a:rPr>
              <a:t>품의에 해당 내용이 작성되어 있어도 티켓 내 </a:t>
            </a:r>
            <a:r>
              <a:rPr lang="en-US" altLang="ko-KR" sz="1400" dirty="0">
                <a:latin typeface="+mn-lt"/>
              </a:rPr>
              <a:t>Requirement </a:t>
            </a:r>
            <a:r>
              <a:rPr lang="ko-KR" altLang="en-US" sz="1400" dirty="0">
                <a:latin typeface="+mn-lt"/>
              </a:rPr>
              <a:t>작성 필요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20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9B7C-8196-4227-93B1-10B212E5B0D5}"/>
              </a:ext>
            </a:extLst>
          </p:cNvPr>
          <p:cNvSpPr txBox="1"/>
          <p:nvPr/>
        </p:nvSpPr>
        <p:spPr>
          <a:xfrm>
            <a:off x="436563" y="1196975"/>
            <a:ext cx="8031628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Jira / Confluence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Jira Space Key : </a:t>
            </a:r>
          </a:p>
          <a:p>
            <a:pPr marL="1200150" lvl="2" indent="-285750">
              <a:buFont typeface="Arial Narrow" panose="020B0606020202030204" pitchFamily="34" charset="0"/>
              <a:buChar char="▪"/>
            </a:pPr>
            <a:r>
              <a:rPr lang="en-US" altLang="ko-KR" dirty="0"/>
              <a:t>(or Description - GP1 Rollout / </a:t>
            </a:r>
            <a:r>
              <a:rPr lang="en-US" altLang="ko-KR" dirty="0">
                <a:hlinkClick r:id="rId3"/>
              </a:rPr>
              <a:t>LG.com</a:t>
            </a:r>
            <a:r>
              <a:rPr lang="en-US" altLang="ko-KR" dirty="0"/>
              <a:t> GP1 UK / GP1 Rollout AU, etc.)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Confluence Space Key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Jira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: </a:t>
            </a:r>
          </a:p>
        </p:txBody>
      </p:sp>
      <p:sp>
        <p:nvSpPr>
          <p:cNvPr id="7" name="실행 단추: 시작 75">
            <a:hlinkClick r:id="rId4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28015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4] </a:t>
            </a:r>
            <a:r>
              <a:rPr lang="ko-KR" altLang="en-US" dirty="0"/>
              <a:t>기타 </a:t>
            </a:r>
            <a:r>
              <a:rPr lang="en-US" altLang="ko-KR" dirty="0"/>
              <a:t>LG.com System </a:t>
            </a:r>
            <a:r>
              <a:rPr lang="ko-KR" altLang="en-US" dirty="0"/>
              <a:t>신청 양식 가이드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EP </a:t>
            </a:r>
            <a:r>
              <a:rPr lang="ko-KR" altLang="en-US" sz="1400" dirty="0"/>
              <a:t>품의에 해당 내용이 작성되어 있어도 티켓 내 </a:t>
            </a:r>
            <a:r>
              <a:rPr lang="en-US" altLang="ko-KR" sz="1400" dirty="0"/>
              <a:t>Requirement </a:t>
            </a:r>
            <a:r>
              <a:rPr lang="ko-KR" altLang="en-US" sz="1400" dirty="0"/>
              <a:t>작성 필요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21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9B7C-8196-4227-93B1-10B212E5B0D5}"/>
              </a:ext>
            </a:extLst>
          </p:cNvPr>
          <p:cNvSpPr txBox="1"/>
          <p:nvPr/>
        </p:nvSpPr>
        <p:spPr>
          <a:xfrm>
            <a:off x="436563" y="1196975"/>
            <a:ext cx="1082208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System - AEM/CMS Admin/GP1 Admin/GP1 MW/Coveo/Magento/Adobe Target/Brightcove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Server Type (CMS Admin, GP1 Admin Only) : PROD [ ] DEV [ ]</a:t>
            </a:r>
          </a:p>
          <a:p>
            <a:pPr marL="1200150" lvl="2" indent="-285750">
              <a:buFont typeface="Arial Narrow" panose="020B0606020202030204" pitchFamily="34" charset="0"/>
              <a:buChar char="▪"/>
            </a:pPr>
            <a:r>
              <a:rPr lang="en-US" altLang="ko-KR" b="1" i="1" dirty="0">
                <a:effectLst/>
              </a:rPr>
              <a:t>PROD : General &amp; SM/SI staff , DEV : SM/SI staff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 </a:t>
            </a:r>
          </a:p>
          <a:p>
            <a:endParaRPr lang="en-US" altLang="ko-KR" dirty="0"/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07327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4] GP1 System</a:t>
            </a:r>
            <a:r>
              <a:rPr lang="ko-KR" altLang="en-US" dirty="0"/>
              <a:t> 신청 양식 가이드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EP </a:t>
            </a:r>
            <a:r>
              <a:rPr lang="ko-KR" altLang="en-US" sz="1400" dirty="0"/>
              <a:t>품의에 해당 내용이 작성되어 있어도 티켓 내 </a:t>
            </a:r>
            <a:r>
              <a:rPr lang="en-US" altLang="ko-KR" sz="1400" dirty="0"/>
              <a:t>Requirement </a:t>
            </a:r>
            <a:r>
              <a:rPr lang="ko-KR" altLang="en-US" sz="1400" dirty="0"/>
              <a:t>작성 필요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22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9B7C-8196-4227-93B1-10B212E5B0D5}"/>
              </a:ext>
            </a:extLst>
          </p:cNvPr>
          <p:cNvSpPr txBox="1"/>
          <p:nvPr/>
        </p:nvSpPr>
        <p:spPr>
          <a:xfrm>
            <a:off x="436563" y="1196975"/>
            <a:ext cx="1027844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GP1 System - AWS/Akamai/WhaTap/NewRelic/Gitlab/Slack/Airflow/Grafana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</a:t>
            </a: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1512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036C22-9EF8-45C4-BA7B-7A951A0A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[</a:t>
            </a:r>
            <a:r>
              <a:rPr lang="ko-KR" altLang="en-US" dirty="0"/>
              <a:t>별첨 </a:t>
            </a:r>
            <a:r>
              <a:rPr lang="en-US" altLang="ko-KR" dirty="0"/>
              <a:t>4] DB System </a:t>
            </a:r>
            <a:r>
              <a:rPr lang="ko-KR" altLang="en-US" dirty="0"/>
              <a:t>신청 양식 가이드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ED3CD80-4132-4F15-80A0-D7E9137628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dirty="0"/>
              <a:t>EP </a:t>
            </a:r>
            <a:r>
              <a:rPr lang="ko-KR" altLang="en-US" sz="1400" dirty="0"/>
              <a:t>품의에 해당 내용이 작성되어 있어도 티켓 내 </a:t>
            </a:r>
            <a:r>
              <a:rPr lang="en-US" altLang="ko-KR" sz="1400" dirty="0"/>
              <a:t>Requirement </a:t>
            </a:r>
            <a:r>
              <a:rPr lang="ko-KR" altLang="en-US" sz="1400" dirty="0"/>
              <a:t>작성 필요 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EF46CDF-9A70-48DA-B3AE-2AD9B7E36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23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E59B7C-8196-4227-93B1-10B212E5B0D5}"/>
              </a:ext>
            </a:extLst>
          </p:cNvPr>
          <p:cNvSpPr txBox="1"/>
          <p:nvPr/>
        </p:nvSpPr>
        <p:spPr>
          <a:xfrm>
            <a:off x="2070314" y="278793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altLang="ko-KR" dirty="0"/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22601921-FCDE-4154-8F70-D220F4CA7C73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81CED1-1C4A-4269-8722-EF9FC4CD993F}"/>
              </a:ext>
            </a:extLst>
          </p:cNvPr>
          <p:cNvSpPr txBox="1"/>
          <p:nvPr/>
        </p:nvSpPr>
        <p:spPr>
          <a:xfrm>
            <a:off x="436563" y="1196975"/>
            <a:ext cx="873356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b="1" dirty="0"/>
              <a:t>LG.com DB System - GP1-OMS/MW DB/ACC/MGR/PIM, 5.0-ACC/MGR/INF</a:t>
            </a:r>
            <a:endParaRPr lang="en-US" altLang="ko-KR" dirty="0"/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System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Name of Company (Agency)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EP E-mail (Accessible only with EP)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CNS E-mail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A Employee ID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Cloud IP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Purpose of requesting account creation / access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Project Role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System Authority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Locale (Magento Excluded) : </a:t>
            </a:r>
          </a:p>
          <a:p>
            <a:pPr marL="742950" lvl="1" indent="-285750">
              <a:buFont typeface="Arial Narrow" panose="020B0606020202030204" pitchFamily="34" charset="0"/>
              <a:buChar char="◦"/>
            </a:pPr>
            <a:r>
              <a:rPr lang="en-US" altLang="ko-KR" dirty="0"/>
              <a:t>Comments :</a:t>
            </a:r>
          </a:p>
        </p:txBody>
      </p:sp>
    </p:spTree>
    <p:extLst>
      <p:ext uri="{BB962C8B-B14F-4D97-AF65-F5344CB8AC3E}">
        <p14:creationId xmlns:p14="http://schemas.microsoft.com/office/powerpoint/2010/main" val="4127950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369235"/>
          </a:xfrm>
        </p:spPr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/>
              <a:t>[</a:t>
            </a:r>
            <a:r>
              <a:rPr lang="ko-KR" altLang="en-US" sz="1800" dirty="0"/>
              <a:t>별첨 </a:t>
            </a:r>
            <a:r>
              <a:rPr lang="en-US" altLang="ko-KR" sz="1800" dirty="0"/>
              <a:t>5] </a:t>
            </a:r>
            <a:r>
              <a:rPr lang="ko-KR" altLang="en-US" sz="1800" dirty="0"/>
              <a:t>시스템 별 접속 </a:t>
            </a:r>
            <a:r>
              <a:rPr lang="en-US" altLang="ko-KR" sz="1800" dirty="0"/>
              <a:t>URL </a:t>
            </a:r>
            <a:r>
              <a:rPr lang="ko-KR" altLang="en-US" sz="1800" dirty="0"/>
              <a:t>및 가이드</a:t>
            </a:r>
            <a:endParaRPr lang="en-US" altLang="ko-KR" sz="1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0893" y="540164"/>
            <a:ext cx="11750215" cy="307777"/>
          </a:xfrm>
        </p:spPr>
        <p:txBody>
          <a:bodyPr/>
          <a:lstStyle/>
          <a:p>
            <a:r>
              <a:rPr lang="ko-KR" altLang="en-US" sz="1400" dirty="0">
                <a:latin typeface="+mn-ea"/>
              </a:rPr>
              <a:t>각 시스템 별 접속 </a:t>
            </a:r>
            <a:r>
              <a:rPr lang="en-US" altLang="ko-KR" sz="1400" dirty="0">
                <a:latin typeface="+mn-ea"/>
              </a:rPr>
              <a:t>URL </a:t>
            </a:r>
            <a:r>
              <a:rPr lang="ko-KR" altLang="en-US" sz="1400" dirty="0">
                <a:latin typeface="+mn-ea"/>
              </a:rPr>
              <a:t>및 가이드는 다음과 같음</a:t>
            </a:r>
            <a:endParaRPr lang="en-US" altLang="ko-KR" sz="1400" b="1" dirty="0">
              <a:solidFill>
                <a:srgbClr val="FF0000"/>
              </a:solidFill>
              <a:latin typeface="+mn-ea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664628"/>
              </p:ext>
            </p:extLst>
          </p:nvPr>
        </p:nvGraphicFramePr>
        <p:xfrm>
          <a:off x="220893" y="1201839"/>
          <a:ext cx="11750400" cy="5255997"/>
        </p:xfrm>
        <a:graphic>
          <a:graphicData uri="http://schemas.openxmlformats.org/drawingml/2006/table">
            <a:tbl>
              <a:tblPr/>
              <a:tblGrid>
                <a:gridCol w="3317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685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646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951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시스템 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접속 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URL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접속 가이드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Adobe Experience Manager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(AEM)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https://experience.adobe.com/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AEM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message@adobe.com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에서 로그인 링크가 자동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Product Information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(PIM)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https://admin.pimds.aws.lge.com/user/login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PIM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4"/>
                        </a:rPr>
                        <a:t>lgpim@lge.com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에서 로그인 정보가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자동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Digital Assets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(DAM)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author-p86195-e734304.adobeaemcloud.com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5"/>
                        </a:rPr>
                        <a:t> DAM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5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5"/>
                        </a:rPr>
                        <a:t>접속 가이드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참고하여 시스템 접속 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5.0 CMS Admin</a:t>
                      </a:r>
                      <a:endParaRPr lang="en-US" altLang="ko-KR" sz="105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Prod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https://admin50.cms.lg.com/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Dev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https://dev50.cms.lg.com/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CMS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en-US" altLang="ko-KR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6"/>
                        </a:rPr>
                        <a:t>customerservice@lge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6"/>
                        </a:rPr>
                        <a:t>.com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에서 로그인 정보가 자동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GP1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Prod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https://admin.gp1.</a:t>
                      </a:r>
                      <a:r>
                        <a:rPr lang="en-US" altLang="ko-KR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aws.lge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.com/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Dev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https://admin.gp1dev.</a:t>
                      </a:r>
                      <a:r>
                        <a:rPr lang="en-US" altLang="ko-KR" sz="1050" b="0" i="0" u="none" strike="noStrike" baseline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aws.lge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.com/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GP1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6"/>
                        </a:rPr>
                        <a:t>customerservice@lge.com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에서 로그인 정보가 자동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Coveo (</a:t>
                      </a:r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서치</a:t>
                      </a:r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https://platform-eu.cloud.coveo.com/login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Coveo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7"/>
                        </a:rPr>
                        <a:t>donotreply@coveo.com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에서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로그인 정보가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자동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5.0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https://obs.lg.com/obsadm/admin</a:t>
                      </a:r>
                    </a:p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GP1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</a:rPr>
                        <a:t> Magento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: https://shop.lg.com/obsadm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Magento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담당자가 이메일로 로그인 정보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Jira &amp; Confluence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https://lge-gmc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.atlassian.net/jira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Jira/Confluence</a:t>
                      </a:r>
                      <a:r>
                        <a:rPr lang="en-US" altLang="ko-KR" sz="105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담당자가 </a:t>
                      </a:r>
                      <a:r>
                        <a:rPr lang="ko-KR" alt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이메일로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로그인 정보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89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GP1 MW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https://mw.gp1.</a:t>
                      </a:r>
                      <a:r>
                        <a:rPr lang="en-US" altLang="ko-KR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aws.lge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.com/admin-service/admin/login</a:t>
                      </a:r>
                      <a:endParaRPr lang="ko-KR" alt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GP1 M/W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완료 시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, 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 담당자가 이메일로 로그인 정보 발송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실행 단추: 시작 75">
            <a:hlinkClick r:id="rId8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7" name="슬라이드 번호 개체 틀 3">
            <a:extLst>
              <a:ext uri="{FF2B5EF4-FFF2-40B4-BE49-F238E27FC236}">
                <a16:creationId xmlns:a16="http://schemas.microsoft.com/office/drawing/2014/main" id="{148E7497-2B75-4BBF-9079-74698E6C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2798309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/>
              <a:t>[</a:t>
            </a:r>
            <a:r>
              <a:rPr lang="ko-KR" altLang="en-US" sz="1800" dirty="0"/>
              <a:t>별첨 </a:t>
            </a:r>
            <a:r>
              <a:rPr lang="en-US" altLang="ko-KR" sz="1800" dirty="0"/>
              <a:t>6] </a:t>
            </a:r>
            <a:r>
              <a:rPr lang="ko-KR" altLang="en-US" sz="1800" dirty="0"/>
              <a:t>시스템 계정 담당자 리스트</a:t>
            </a:r>
            <a:r>
              <a:rPr lang="en-US" altLang="ko-KR" sz="1800" dirty="0"/>
              <a:t>(1/2)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0663" y="540261"/>
            <a:ext cx="11750445" cy="307777"/>
          </a:xfrm>
        </p:spPr>
        <p:txBody>
          <a:bodyPr/>
          <a:lstStyle/>
          <a:p>
            <a:r>
              <a:rPr lang="ko-KR" altLang="en-US" sz="1400" dirty="0"/>
              <a:t>각 시스템 별 담당자</a:t>
            </a:r>
            <a:r>
              <a:rPr lang="en-US" altLang="ko-KR" sz="1400" dirty="0"/>
              <a:t>(</a:t>
            </a:r>
            <a:r>
              <a:rPr lang="ko-KR" altLang="en-US" sz="1400" dirty="0"/>
              <a:t>승인자</a:t>
            </a:r>
            <a:r>
              <a:rPr lang="en-US" altLang="ko-KR" sz="1400" dirty="0"/>
              <a:t>) </a:t>
            </a:r>
            <a:r>
              <a:rPr lang="ko-KR" altLang="en-US" sz="1400" dirty="0"/>
              <a:t>및 계정 생성</a:t>
            </a:r>
            <a:r>
              <a:rPr lang="en-US" altLang="ko-KR" sz="1400" dirty="0"/>
              <a:t>/</a:t>
            </a:r>
            <a:r>
              <a:rPr lang="ko-KR" altLang="en-US" sz="1400" dirty="0"/>
              <a:t>삭제 담당자는 다음과 같음</a:t>
            </a:r>
            <a:endParaRPr lang="en-US" altLang="ko-KR" sz="1400" b="1" dirty="0">
              <a:solidFill>
                <a:srgbClr val="FF0000"/>
              </a:solidFill>
            </a:endParaRP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72538"/>
              </p:ext>
            </p:extLst>
          </p:nvPr>
        </p:nvGraphicFramePr>
        <p:xfrm>
          <a:off x="220892" y="1202268"/>
          <a:ext cx="11750400" cy="5256004"/>
        </p:xfrm>
        <a:graphic>
          <a:graphicData uri="http://schemas.openxmlformats.org/drawingml/2006/table">
            <a:tbl>
              <a:tblPr/>
              <a:tblGrid>
                <a:gridCol w="391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84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시스템 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삭제 담당자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삭제 담당자 이메일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Adobe Experience Manager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(AEM)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doil.kim@lgepartner.com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Product Information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(PIM)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송세미 이사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semi.</a:t>
                      </a:r>
                      <a:r>
                        <a:rPr lang="en-US" altLang="ko-KR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song@lge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Digital Assets Management </a:t>
                      </a:r>
                    </a:p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(DAM)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DAM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lgdam@lge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937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CMS Admin (5.0)</a:t>
                      </a:r>
                      <a:b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</a:br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&amp;</a:t>
                      </a:r>
                      <a:r>
                        <a:rPr lang="en-US" sz="105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GP1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</a:t>
                      </a:r>
                      <a:r>
                        <a:rPr lang="en-US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kim@lgepartner</a:t>
                      </a:r>
                      <a:r>
                        <a:rPr 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.com</a:t>
                      </a:r>
                      <a:endParaRPr lang="en-US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937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doil.kim@lgepartner.com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Coveo (</a:t>
                      </a:r>
                      <a:r>
                        <a:rPr lang="ko-KR" alt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서치</a:t>
                      </a:r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한재준 사원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jaejun2.</a:t>
                      </a:r>
                      <a:r>
                        <a:rPr lang="en-US" altLang="ko-KR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han@lgepartner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Magento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윤범열</a:t>
                      </a:r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부장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beomyeol.woon@lgepartner.com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Jira &amp; Confluence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</a:t>
                      </a:r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doil.kim@lgepartner.com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GP1 M/W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장원석 책임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wonseok.</a:t>
                      </a:r>
                      <a:r>
                        <a:rPr lang="en-US" altLang="ko-KR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jang@lge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893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OMS</a:t>
                      </a:r>
                      <a:r>
                        <a:rPr lang="en-US" sz="105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DB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현영훈</a:t>
                      </a:r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책임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10"/>
                        </a:rPr>
                        <a:t>yh.hyun@lgepartner.com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20663" y="6453188"/>
            <a:ext cx="662873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※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계정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권한 생성 프로세스 문의는 위 시스템 담당자가 아닌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ps-pmo@lge.com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으로 문의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, ※ LGCOMMON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내 모든 시스템 의 승인자는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BU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매니저</a:t>
            </a:r>
          </a:p>
        </p:txBody>
      </p:sp>
      <p:sp>
        <p:nvSpPr>
          <p:cNvPr id="8" name="슬라이드 번호 개체 틀 3">
            <a:extLst>
              <a:ext uri="{FF2B5EF4-FFF2-40B4-BE49-F238E27FC236}">
                <a16:creationId xmlns:a16="http://schemas.microsoft.com/office/drawing/2014/main" id="{B783B288-9CF1-4F4D-A7D0-2B062D694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752445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/>
              <a:t>[</a:t>
            </a:r>
            <a:r>
              <a:rPr lang="ko-KR" altLang="en-US" sz="1800" dirty="0"/>
              <a:t>별첨 </a:t>
            </a:r>
            <a:r>
              <a:rPr lang="en-US" altLang="ko-KR" sz="1800" dirty="0"/>
              <a:t>6] </a:t>
            </a:r>
            <a:r>
              <a:rPr lang="ko-KR" altLang="en-US" sz="1800" dirty="0"/>
              <a:t>시스템 계정 담당자 리스트</a:t>
            </a:r>
            <a:r>
              <a:rPr lang="en-US" altLang="ko-KR" sz="1800" dirty="0"/>
              <a:t>(2/2)</a:t>
            </a:r>
            <a:r>
              <a:rPr lang="ko-KR" altLang="en-US" sz="1800" dirty="0"/>
              <a:t> </a:t>
            </a:r>
            <a:endParaRPr lang="ko-KR" altLang="en-US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37731"/>
              </p:ext>
            </p:extLst>
          </p:nvPr>
        </p:nvGraphicFramePr>
        <p:xfrm>
          <a:off x="220891" y="1203627"/>
          <a:ext cx="11750400" cy="5255997"/>
        </p:xfrm>
        <a:graphic>
          <a:graphicData uri="http://schemas.openxmlformats.org/drawingml/2006/table">
            <a:tbl>
              <a:tblPr/>
              <a:tblGrid>
                <a:gridCol w="391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1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시스템 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삭제 담당자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계정 생성</a:t>
                      </a:r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/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삭제 담당자 이메일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AWS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양명길 책임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mg.</a:t>
                      </a:r>
                      <a:r>
                        <a:rPr lang="en-US" altLang="ko-KR" sz="10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yang@lgepartner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hlinkClick r:id="rId3"/>
                        </a:rPr>
                        <a:t>.com</a:t>
                      </a:r>
                      <a:r>
                        <a:rPr lang="en-US" altLang="ko-K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Akamai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진문기 책임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moongi.jin@lge.com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WhaTap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Slack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doil.</a:t>
                      </a:r>
                      <a:r>
                        <a:rPr lang="en-US" sz="1050" b="0" i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kim@lgepartner</a:t>
                      </a:r>
                      <a:r>
                        <a:rPr 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6"/>
                        </a:rPr>
                        <a:t>.com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NewRelic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김지환 책임</a:t>
                      </a:r>
                      <a:endParaRPr lang="en-US" altLang="ko-KR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jiwhan.kim@lgepartner.com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Gitlab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강혁 차장</a:t>
                      </a:r>
                      <a:endParaRPr lang="en-US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hyukkang.kang@lgepartner.com</a:t>
                      </a: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Airflow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Grafana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김도일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3486" rtl="0" eaLnBrk="1" fontAlgn="ctr" latinLnBrk="1" hangingPunct="1"/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316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Brightcove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김도일</a:t>
                      </a:r>
                      <a:r>
                        <a:rPr lang="ko-KR" altLang="en-US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사원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doil.kim@lgepartner.com</a:t>
                      </a:r>
                      <a:endParaRPr lang="en-US" altLang="ko-KR" sz="105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직사각형 7">
            <a:extLst>
              <a:ext uri="{FF2B5EF4-FFF2-40B4-BE49-F238E27FC236}">
                <a16:creationId xmlns:a16="http://schemas.microsoft.com/office/drawing/2014/main" id="{B3111A08-3A1E-47B4-A4AC-DF270A135D6B}"/>
              </a:ext>
            </a:extLst>
          </p:cNvPr>
          <p:cNvSpPr/>
          <p:nvPr/>
        </p:nvSpPr>
        <p:spPr>
          <a:xfrm>
            <a:off x="220663" y="6453188"/>
            <a:ext cx="662873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※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계정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권한 생성 프로세스 문의는 위 시스템 담당자가 아닌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ps-pmo@lge.com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으로 문의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, ※ LGCOMMON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내 모든 시스템 의 승인자는 </a:t>
            </a:r>
            <a:r>
              <a:rPr kumimoji="1" lang="en-US" altLang="ko-KR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BU </a:t>
            </a:r>
            <a:r>
              <a:rPr kumimoji="1" lang="ko-KR" altLang="en-US" sz="900" b="1" dirty="0">
                <a:solidFill>
                  <a:srgbClr val="006600"/>
                </a:solidFill>
                <a:latin typeface="Arial Narrow" panose="020B0606020202030204" pitchFamily="34" charset="0"/>
                <a:ea typeface="LG스마트체 Regular" panose="020B0600000101010101" pitchFamily="50" charset="-127"/>
              </a:rPr>
              <a:t>매니저</a:t>
            </a:r>
          </a:p>
        </p:txBody>
      </p:sp>
      <p:sp>
        <p:nvSpPr>
          <p:cNvPr id="7" name="슬라이드 번호 개체 틀 3">
            <a:extLst>
              <a:ext uri="{FF2B5EF4-FFF2-40B4-BE49-F238E27FC236}">
                <a16:creationId xmlns:a16="http://schemas.microsoft.com/office/drawing/2014/main" id="{641B75A3-AB8F-4045-AC39-9CAF45A2F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26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11" name="내용 개체 틀 2">
            <a:extLst>
              <a:ext uri="{FF2B5EF4-FFF2-40B4-BE49-F238E27FC236}">
                <a16:creationId xmlns:a16="http://schemas.microsoft.com/office/drawing/2014/main" id="{B30A4E3F-CBFB-464A-84DA-3FB71B7284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663" y="540261"/>
            <a:ext cx="11737975" cy="307777"/>
          </a:xfrm>
        </p:spPr>
        <p:txBody>
          <a:bodyPr/>
          <a:lstStyle/>
          <a:p>
            <a:r>
              <a:rPr lang="ko-KR" altLang="en-US" sz="1400" dirty="0"/>
              <a:t>각 시스템 별 담당자</a:t>
            </a:r>
            <a:r>
              <a:rPr lang="en-US" altLang="ko-KR" sz="1400" dirty="0"/>
              <a:t>(</a:t>
            </a:r>
            <a:r>
              <a:rPr lang="ko-KR" altLang="en-US" sz="1400" dirty="0"/>
              <a:t>승인자</a:t>
            </a:r>
            <a:r>
              <a:rPr lang="en-US" altLang="ko-KR" sz="1400" dirty="0"/>
              <a:t>) </a:t>
            </a:r>
            <a:r>
              <a:rPr lang="ko-KR" altLang="en-US" sz="1400" dirty="0"/>
              <a:t>및 계정 생성</a:t>
            </a:r>
            <a:r>
              <a:rPr lang="en-US" altLang="ko-KR" sz="1400" dirty="0"/>
              <a:t>/</a:t>
            </a:r>
            <a:r>
              <a:rPr lang="ko-KR" altLang="en-US" sz="1400" dirty="0"/>
              <a:t>삭제 담당자는 다음과 같음</a:t>
            </a:r>
            <a:endParaRPr lang="en-US" altLang="ko-KR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013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[</a:t>
            </a:r>
            <a:r>
              <a:rPr lang="ko-KR" altLang="en-US" sz="1800" dirty="0"/>
              <a:t>별첨 </a:t>
            </a:r>
            <a:r>
              <a:rPr lang="en-US" altLang="ko-KR" sz="1800" dirty="0"/>
              <a:t>7] </a:t>
            </a:r>
            <a:r>
              <a:rPr lang="en-US" altLang="ko-KR" sz="1800" dirty="0" err="1"/>
              <a:t>Magento</a:t>
            </a:r>
            <a:r>
              <a:rPr lang="en-US" altLang="ko-KR" sz="1800" dirty="0"/>
              <a:t> </a:t>
            </a:r>
            <a:r>
              <a:rPr lang="ko-KR" altLang="en-US" sz="1800" dirty="0"/>
              <a:t>시스템 계정 신청 시 유의사항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0893" y="620713"/>
            <a:ext cx="11750215" cy="307777"/>
          </a:xfrm>
        </p:spPr>
        <p:txBody>
          <a:bodyPr/>
          <a:lstStyle/>
          <a:p>
            <a:r>
              <a:rPr lang="en-US" altLang="ko-KR" sz="1400" b="1" dirty="0">
                <a:latin typeface="+mn-lt"/>
                <a:ea typeface="+mn-ea"/>
              </a:rPr>
              <a:t>EP </a:t>
            </a:r>
            <a:r>
              <a:rPr lang="ko-KR" altLang="en-US" sz="1400" b="1" dirty="0">
                <a:latin typeface="+mn-lt"/>
                <a:ea typeface="+mn-ea"/>
              </a:rPr>
              <a:t>품의</a:t>
            </a:r>
            <a:r>
              <a:rPr lang="en-US" altLang="ko-KR" sz="1400" b="1" dirty="0">
                <a:latin typeface="+mn-lt"/>
                <a:ea typeface="+mn-ea"/>
              </a:rPr>
              <a:t>/CSR </a:t>
            </a:r>
            <a:r>
              <a:rPr lang="ko-KR" altLang="en-US" sz="1400" b="1" dirty="0">
                <a:latin typeface="+mn-lt"/>
                <a:ea typeface="+mn-ea"/>
              </a:rPr>
              <a:t>등록 기준</a:t>
            </a:r>
            <a:endParaRPr lang="en-US" altLang="ko-KR" sz="1400" b="1" dirty="0">
              <a:latin typeface="+mn-lt"/>
              <a:ea typeface="+mn-ea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27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5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B1FFC6-281D-4E51-B84E-22503667ACFC}"/>
              </a:ext>
            </a:extLst>
          </p:cNvPr>
          <p:cNvSpPr txBox="1"/>
          <p:nvPr/>
        </p:nvSpPr>
        <p:spPr>
          <a:xfrm>
            <a:off x="447219" y="1201238"/>
            <a:ext cx="10878665" cy="3754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상신 시</a:t>
            </a:r>
            <a:endParaRPr lang="en-US" altLang="ko-KR" sz="1400" dirty="0">
              <a:latin typeface="+mn-lt"/>
              <a:ea typeface="+mn-ea"/>
            </a:endParaRPr>
          </a:p>
          <a:p>
            <a:pPr marL="609750" lvl="1" indent="-285750">
              <a:buFont typeface="Wingdings" panose="05000000000000000000" pitchFamily="2" charset="2"/>
              <a:buChar char="ü"/>
            </a:pPr>
            <a:r>
              <a:rPr lang="ko-KR" altLang="en-US" sz="1400" dirty="0">
                <a:latin typeface="+mn-lt"/>
                <a:ea typeface="+mn-ea"/>
              </a:rPr>
              <a:t>대리 접수는 불가하며</a:t>
            </a:r>
            <a:r>
              <a:rPr lang="en-US" altLang="ko-KR" sz="1400" dirty="0">
                <a:latin typeface="+mn-lt"/>
                <a:ea typeface="+mn-ea"/>
              </a:rPr>
              <a:t>, </a:t>
            </a:r>
            <a:r>
              <a:rPr lang="ko-KR" altLang="en-US" sz="1400" dirty="0">
                <a:latin typeface="+mn-lt"/>
                <a:ea typeface="+mn-ea"/>
              </a:rPr>
              <a:t>요청자가 직접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상신 후 승인 받아야 함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en-US" altLang="ko-KR" sz="1400" dirty="0">
                <a:latin typeface="+mn-lt"/>
                <a:ea typeface="+mn-ea"/>
              </a:rPr>
              <a:t>(EP </a:t>
            </a:r>
            <a:r>
              <a:rPr lang="ko-KR" altLang="en-US" sz="1400" dirty="0">
                <a:latin typeface="+mn-lt"/>
                <a:ea typeface="+mn-ea"/>
              </a:rPr>
              <a:t>품의 내 </a:t>
            </a:r>
            <a:r>
              <a:rPr lang="ko-KR" altLang="en-US" sz="1400" dirty="0" err="1">
                <a:latin typeface="+mn-lt"/>
                <a:ea typeface="+mn-ea"/>
              </a:rPr>
              <a:t>요청자</a:t>
            </a:r>
            <a:r>
              <a:rPr lang="ko-KR" altLang="en-US" sz="1400" dirty="0">
                <a:latin typeface="+mn-lt"/>
                <a:ea typeface="+mn-ea"/>
              </a:rPr>
              <a:t> 정보와 </a:t>
            </a:r>
            <a:r>
              <a:rPr lang="en-US" altLang="ko-KR" sz="1400" dirty="0">
                <a:latin typeface="+mn-lt"/>
                <a:ea typeface="+mn-ea"/>
              </a:rPr>
              <a:t>EP Email</a:t>
            </a:r>
            <a:r>
              <a:rPr lang="ko-KR" altLang="en-US" sz="1400" dirty="0">
                <a:latin typeface="+mn-lt"/>
                <a:ea typeface="+mn-ea"/>
              </a:rPr>
              <a:t>이 동일해야 함</a:t>
            </a:r>
            <a:r>
              <a:rPr lang="en-US" altLang="ko-KR" sz="1400" dirty="0">
                <a:latin typeface="+mn-lt"/>
                <a:ea typeface="+mn-ea"/>
              </a:rPr>
              <a:t>)</a:t>
            </a:r>
          </a:p>
          <a:p>
            <a:pPr marL="609750" lvl="1" indent="-285750">
              <a:buFont typeface="Wingdings" panose="05000000000000000000" pitchFamily="2" charset="2"/>
              <a:buChar char="ü"/>
            </a:pPr>
            <a:r>
              <a:rPr lang="ko-KR" altLang="en-US" sz="1400" dirty="0">
                <a:latin typeface="+mn-lt"/>
                <a:ea typeface="+mn-ea"/>
              </a:rPr>
              <a:t>타 시스템과 달리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신청 시 </a:t>
            </a:r>
            <a:r>
              <a:rPr lang="en-US" altLang="ko-KR" sz="1400" dirty="0">
                <a:latin typeface="+mn-lt"/>
                <a:ea typeface="+mn-ea"/>
              </a:rPr>
              <a:t>Magento/Magento Cloud </a:t>
            </a:r>
            <a:r>
              <a:rPr lang="ko-KR" altLang="en-US" sz="1400" dirty="0">
                <a:latin typeface="+mn-lt"/>
                <a:ea typeface="+mn-ea"/>
              </a:rPr>
              <a:t>시스템 단독으로 신청해야 함</a:t>
            </a:r>
            <a:endParaRPr lang="en-US" altLang="ko-KR" sz="1400" dirty="0">
              <a:latin typeface="+mn-lt"/>
              <a:ea typeface="+mn-ea"/>
            </a:endParaRPr>
          </a:p>
          <a:p>
            <a:endParaRPr lang="en-US" altLang="ko-KR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US" altLang="ko-KR" sz="1400" dirty="0">
                <a:latin typeface="+mn-lt"/>
                <a:ea typeface="+mn-ea"/>
              </a:rPr>
              <a:t>CSR </a:t>
            </a:r>
            <a:r>
              <a:rPr lang="ko-KR" altLang="en-US" sz="1400" dirty="0">
                <a:latin typeface="+mn-lt"/>
                <a:ea typeface="+mn-ea"/>
              </a:rPr>
              <a:t>요청 시</a:t>
            </a:r>
            <a:endParaRPr lang="en-US" altLang="ko-KR" sz="1400" dirty="0">
              <a:latin typeface="+mn-lt"/>
              <a:ea typeface="+mn-ea"/>
            </a:endParaRPr>
          </a:p>
          <a:p>
            <a:pPr marL="609750" lvl="1" indent="-285750">
              <a:buFont typeface="Wingdings" panose="05000000000000000000" pitchFamily="2" charset="2"/>
              <a:buChar char="ü"/>
            </a:pPr>
            <a:r>
              <a:rPr lang="ko-KR" altLang="en-US" sz="1400" dirty="0">
                <a:latin typeface="+mn-lt"/>
                <a:ea typeface="+mn-ea"/>
              </a:rPr>
              <a:t>대리인이 요청자의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품의를 첨부하여 </a:t>
            </a:r>
            <a:r>
              <a:rPr lang="en-US" altLang="ko-KR" sz="1400" dirty="0">
                <a:latin typeface="+mn-lt"/>
                <a:ea typeface="+mn-ea"/>
              </a:rPr>
              <a:t>CSR </a:t>
            </a:r>
            <a:r>
              <a:rPr lang="ko-KR" altLang="en-US" sz="1400" dirty="0">
                <a:latin typeface="+mn-lt"/>
                <a:ea typeface="+mn-ea"/>
              </a:rPr>
              <a:t>진행</a:t>
            </a:r>
            <a:br>
              <a:rPr lang="en-US" altLang="ko-KR" sz="1400" dirty="0">
                <a:latin typeface="+mn-lt"/>
                <a:ea typeface="+mn-ea"/>
              </a:rPr>
            </a:br>
            <a:r>
              <a:rPr lang="ko-KR" altLang="en-US" sz="1400" dirty="0">
                <a:latin typeface="+mn-lt"/>
                <a:ea typeface="+mn-ea"/>
              </a:rPr>
              <a:t>단</a:t>
            </a:r>
            <a:r>
              <a:rPr lang="en-US" altLang="ko-KR" sz="1400" dirty="0">
                <a:latin typeface="+mn-lt"/>
                <a:ea typeface="+mn-ea"/>
              </a:rPr>
              <a:t>, </a:t>
            </a:r>
            <a:r>
              <a:rPr lang="ko-KR" altLang="en-US" sz="1400" dirty="0">
                <a:latin typeface="+mn-lt"/>
                <a:ea typeface="+mn-ea"/>
              </a:rPr>
              <a:t>요청 계정이 여러 개인 경우에는 계정별로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품의를 각각 등록</a:t>
            </a:r>
            <a:endParaRPr lang="en-US" altLang="ko-KR" sz="1400" dirty="0">
              <a:latin typeface="+mn-lt"/>
              <a:ea typeface="+mn-ea"/>
            </a:endParaRPr>
          </a:p>
          <a:p>
            <a:pPr marL="323850" lvl="1" indent="300038"/>
            <a:r>
              <a:rPr lang="en-US" altLang="ko-KR" sz="1400" dirty="0">
                <a:latin typeface="+mn-lt"/>
                <a:ea typeface="+mn-ea"/>
              </a:rPr>
              <a:t>e.g.) </a:t>
            </a:r>
            <a:r>
              <a:rPr lang="ko-KR" altLang="en-US" sz="1400" dirty="0">
                <a:latin typeface="+mn-lt"/>
                <a:ea typeface="+mn-ea"/>
              </a:rPr>
              <a:t>한 인원이 팀 내 신규 </a:t>
            </a:r>
            <a:r>
              <a:rPr lang="en-US" altLang="ko-KR" sz="1400" dirty="0">
                <a:latin typeface="+mn-lt"/>
                <a:ea typeface="+mn-ea"/>
              </a:rPr>
              <a:t>4</a:t>
            </a:r>
            <a:r>
              <a:rPr lang="ko-KR" altLang="en-US" sz="1400" dirty="0">
                <a:latin typeface="+mn-lt"/>
                <a:ea typeface="+mn-ea"/>
              </a:rPr>
              <a:t>인에 대해 </a:t>
            </a:r>
            <a:r>
              <a:rPr lang="en-US" altLang="ko-KR" sz="1400" dirty="0">
                <a:latin typeface="+mn-lt"/>
                <a:ea typeface="+mn-ea"/>
              </a:rPr>
              <a:t>Magento </a:t>
            </a:r>
            <a:r>
              <a:rPr lang="ko-KR" altLang="en-US" sz="1400" dirty="0">
                <a:latin typeface="+mn-lt"/>
                <a:ea typeface="+mn-ea"/>
              </a:rPr>
              <a:t>계정 생성 </a:t>
            </a:r>
            <a:r>
              <a:rPr lang="en-US" altLang="ko-KR" sz="1400" dirty="0">
                <a:latin typeface="+mn-lt"/>
                <a:ea typeface="+mn-ea"/>
              </a:rPr>
              <a:t>CSR</a:t>
            </a:r>
            <a:r>
              <a:rPr lang="ko-KR" altLang="en-US" sz="1400" dirty="0">
                <a:latin typeface="+mn-lt"/>
                <a:ea typeface="+mn-ea"/>
              </a:rPr>
              <a:t>을 등록할 수 있으나</a:t>
            </a:r>
            <a:r>
              <a:rPr lang="en-US" altLang="ko-KR" sz="1400" dirty="0">
                <a:latin typeface="+mn-lt"/>
                <a:ea typeface="+mn-ea"/>
              </a:rPr>
              <a:t>, CSR </a:t>
            </a:r>
            <a:r>
              <a:rPr lang="ko-KR" altLang="en-US" sz="1400" dirty="0">
                <a:latin typeface="+mn-lt"/>
                <a:ea typeface="+mn-ea"/>
              </a:rPr>
              <a:t>내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품의는 각 요청자별로 </a:t>
            </a:r>
            <a:r>
              <a:rPr lang="en-US" altLang="ko-KR" sz="1400" dirty="0">
                <a:latin typeface="+mn-lt"/>
                <a:ea typeface="+mn-ea"/>
              </a:rPr>
              <a:t>4</a:t>
            </a:r>
            <a:r>
              <a:rPr lang="ko-KR" altLang="en-US" sz="1400" dirty="0">
                <a:latin typeface="+mn-lt"/>
                <a:ea typeface="+mn-ea"/>
              </a:rPr>
              <a:t>건 첨부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o-KR" altLang="en-US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  <a:ea typeface="+mn-ea"/>
              </a:rPr>
              <a:t>상위 권한 또는 권한 변경 요청 시</a:t>
            </a:r>
            <a:endParaRPr lang="en-US" altLang="ko-KR" sz="1400" dirty="0">
              <a:latin typeface="+mn-lt"/>
              <a:ea typeface="+mn-ea"/>
            </a:endParaRPr>
          </a:p>
          <a:p>
            <a:pPr marL="609750" lvl="1" indent="-285750">
              <a:buFont typeface="Wingdings" panose="05000000000000000000" pitchFamily="2" charset="2"/>
              <a:buChar char="ü"/>
            </a:pPr>
            <a:r>
              <a:rPr lang="ko-KR" altLang="en-US" sz="1400" dirty="0">
                <a:latin typeface="+mn-lt"/>
                <a:ea typeface="+mn-ea"/>
              </a:rPr>
              <a:t>요청자가 권한 변경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승인 받은 후 </a:t>
            </a:r>
            <a:r>
              <a:rPr lang="en-US" altLang="ko-KR" sz="1400" dirty="0">
                <a:latin typeface="+mn-lt"/>
                <a:ea typeface="+mn-ea"/>
              </a:rPr>
              <a:t>CSR </a:t>
            </a:r>
            <a:r>
              <a:rPr lang="ko-KR" altLang="en-US" sz="1400" dirty="0">
                <a:latin typeface="+mn-lt"/>
                <a:ea typeface="+mn-ea"/>
              </a:rPr>
              <a:t>통해 요청</a:t>
            </a:r>
            <a:br>
              <a:rPr lang="ko-KR" altLang="en-US" sz="1400" dirty="0">
                <a:latin typeface="+mn-lt"/>
                <a:ea typeface="+mn-ea"/>
              </a:rPr>
            </a:br>
            <a:r>
              <a:rPr lang="ko-KR" altLang="en-US" sz="1400" dirty="0">
                <a:latin typeface="+mn-lt"/>
                <a:ea typeface="+mn-ea"/>
              </a:rPr>
              <a:t>타 시스템과 달리</a:t>
            </a:r>
            <a:r>
              <a:rPr lang="en-US" altLang="ko-KR" sz="1400" dirty="0">
                <a:latin typeface="+mn-lt"/>
                <a:ea typeface="+mn-ea"/>
              </a:rPr>
              <a:t>, Magento/Magento Cloud</a:t>
            </a:r>
            <a:r>
              <a:rPr lang="ko-KR" altLang="en-US" sz="1400" dirty="0">
                <a:latin typeface="+mn-lt"/>
                <a:ea typeface="+mn-ea"/>
              </a:rPr>
              <a:t>는 권한 변경 시에도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등록이 필요</a:t>
            </a:r>
            <a:endParaRPr lang="en-US" altLang="ko-KR" sz="1400" dirty="0">
              <a:latin typeface="+mn-lt"/>
              <a:ea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  <a:ea typeface="+mn-ea"/>
              </a:rPr>
              <a:t>최초 계정 생성 시 모든 인원 예외 없이 </a:t>
            </a:r>
            <a:r>
              <a:rPr lang="en-US" altLang="ko-KR" sz="1400" dirty="0">
                <a:latin typeface="+mn-lt"/>
                <a:ea typeface="+mn-ea"/>
              </a:rPr>
              <a:t>General </a:t>
            </a:r>
            <a:r>
              <a:rPr lang="ko-KR" altLang="en-US" sz="1400" dirty="0">
                <a:latin typeface="+mn-lt"/>
                <a:ea typeface="+mn-ea"/>
              </a:rPr>
              <a:t>권한 부여</a:t>
            </a:r>
            <a:endParaRPr lang="en-US" altLang="ko-KR" sz="1400" dirty="0">
              <a:latin typeface="+mn-lt"/>
              <a:ea typeface="+mn-ea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  <a:ea typeface="+mn-ea"/>
              </a:rPr>
              <a:t>추가 권한이 필요하다면 권한 변경 건으로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진행 후 </a:t>
            </a:r>
            <a:r>
              <a:rPr lang="en-US" altLang="ko-KR" sz="1400" dirty="0">
                <a:latin typeface="+mn-lt"/>
                <a:ea typeface="+mn-ea"/>
              </a:rPr>
              <a:t>CSR </a:t>
            </a:r>
            <a:r>
              <a:rPr lang="ko-KR" altLang="en-US" sz="1400" dirty="0">
                <a:latin typeface="+mn-lt"/>
                <a:ea typeface="+mn-ea"/>
              </a:rPr>
              <a:t>접수</a:t>
            </a:r>
            <a:endParaRPr lang="en-US" altLang="ko-KR" sz="1400" dirty="0">
              <a:latin typeface="+mn-lt"/>
              <a:ea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ko-KR" sz="1400" dirty="0">
              <a:latin typeface="+mn-lt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134514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[</a:t>
            </a:r>
            <a:r>
              <a:rPr lang="ko-KR" altLang="en-US" sz="1800" dirty="0"/>
              <a:t>별첨 </a:t>
            </a:r>
            <a:r>
              <a:rPr lang="en-US" altLang="ko-KR" sz="1800" dirty="0"/>
              <a:t>8] GP1 M/W </a:t>
            </a:r>
            <a:r>
              <a:rPr lang="ko-KR" altLang="en-US" sz="1800" dirty="0"/>
              <a:t>시스템 계정 신청 시 유의사항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28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5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B36C5DAE-4704-4510-B94A-1E9990D5F289}"/>
              </a:ext>
            </a:extLst>
          </p:cNvPr>
          <p:cNvSpPr/>
          <p:nvPr/>
        </p:nvSpPr>
        <p:spPr>
          <a:xfrm rot="10800000">
            <a:off x="11771663" y="283546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latin typeface="Arial Narrow" panose="020B0606020202030204" pitchFamily="34" charset="0"/>
              <a:ea typeface="LG스마트체 Regular" panose="020B0600000101010101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6F9BE25F-9D10-4EE6-B6E6-D87ADD8B47C1}"/>
              </a:ext>
            </a:extLst>
          </p:cNvPr>
          <p:cNvSpPr/>
          <p:nvPr/>
        </p:nvSpPr>
        <p:spPr>
          <a:xfrm>
            <a:off x="1305206" y="2839582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400" b="1" dirty="0">
                <a:solidFill>
                  <a:srgbClr val="000000"/>
                </a:solidFill>
              </a:rPr>
              <a:t>Middleware Admin </a:t>
            </a:r>
          </a:p>
          <a:p>
            <a:pPr algn="ctr">
              <a:spcAft>
                <a:spcPts val="600"/>
              </a:spcAft>
            </a:pPr>
            <a:r>
              <a:rPr lang="ko-KR" altLang="en-US" sz="1400" b="1" dirty="0">
                <a:solidFill>
                  <a:srgbClr val="000000"/>
                </a:solidFill>
              </a:rPr>
              <a:t>사이트 </a:t>
            </a:r>
            <a:endParaRPr lang="en-US" altLang="ko-KR" sz="1400" b="1" dirty="0">
              <a:solidFill>
                <a:srgbClr val="000000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ko-KR" altLang="en-US" sz="1400" b="1" dirty="0">
                <a:solidFill>
                  <a:srgbClr val="000000"/>
                </a:solidFill>
              </a:rPr>
              <a:t>회원 가입</a:t>
            </a:r>
            <a:endParaRPr lang="en-US" altLang="ko-KR" sz="1400" b="1" dirty="0">
              <a:solidFill>
                <a:srgbClr val="000000"/>
              </a:solidFill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7C5A0B1F-B801-41B1-964C-08B95B48C0B2}"/>
              </a:ext>
            </a:extLst>
          </p:cNvPr>
          <p:cNvSpPr/>
          <p:nvPr/>
        </p:nvSpPr>
        <p:spPr>
          <a:xfrm>
            <a:off x="8978018" y="2835807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ko-KR" altLang="en-US" sz="1400" b="1" dirty="0">
                <a:solidFill>
                  <a:srgbClr val="000000"/>
                </a:solidFill>
                <a:latin typeface="+mn-ea"/>
              </a:rPr>
              <a:t>로그인 진행</a:t>
            </a: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341EBD1-FC4D-4E10-B7EF-F3DA213ECDF1}"/>
              </a:ext>
            </a:extLst>
          </p:cNvPr>
          <p:cNvSpPr/>
          <p:nvPr/>
        </p:nvSpPr>
        <p:spPr>
          <a:xfrm>
            <a:off x="3862810" y="2835808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en-US" altLang="ko-KR" sz="1400" b="1" dirty="0">
                <a:solidFill>
                  <a:srgbClr val="000000"/>
                </a:solidFill>
              </a:rPr>
              <a:t>CSR </a:t>
            </a:r>
            <a:r>
              <a:rPr lang="ko-KR" altLang="en-US" sz="1400" b="1" dirty="0">
                <a:solidFill>
                  <a:srgbClr val="000000"/>
                </a:solidFill>
              </a:rPr>
              <a:t>생성</a:t>
            </a:r>
            <a:endParaRPr lang="en-US" altLang="ko-KR" sz="1400" b="1" dirty="0">
              <a:solidFill>
                <a:srgbClr val="000000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73767A2A-456D-483C-8FE2-9C46F1845C7A}"/>
              </a:ext>
            </a:extLst>
          </p:cNvPr>
          <p:cNvSpPr/>
          <p:nvPr/>
        </p:nvSpPr>
        <p:spPr>
          <a:xfrm>
            <a:off x="6420414" y="2835807"/>
            <a:ext cx="1783533" cy="126974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600"/>
              </a:spcAft>
            </a:pPr>
            <a:r>
              <a:rPr lang="ko-KR" altLang="en-US" sz="1400" b="1" dirty="0">
                <a:solidFill>
                  <a:srgbClr val="000000"/>
                </a:solidFill>
                <a:latin typeface="+mn-ea"/>
              </a:rPr>
              <a:t>담당자 계정 생성 및 권한 부여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3F7D17-19BC-471E-8FD8-D45E4BCFD4B3}"/>
              </a:ext>
            </a:extLst>
          </p:cNvPr>
          <p:cNvSpPr txBox="1"/>
          <p:nvPr/>
        </p:nvSpPr>
        <p:spPr>
          <a:xfrm>
            <a:off x="1229762" y="4276936"/>
            <a:ext cx="18589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400" dirty="0">
                <a:latin typeface="+mn-ea"/>
              </a:rPr>
              <a:t>→</a:t>
            </a:r>
            <a:r>
              <a:rPr lang="en-US" altLang="ko-KR" sz="1400" b="1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1400" b="0" i="0" dirty="0">
                <a:solidFill>
                  <a:srgbClr val="292A2E"/>
                </a:solidFill>
                <a:effectLst/>
                <a:latin typeface="+mn-ea"/>
                <a:hlinkClick r:id="rId4"/>
              </a:rPr>
              <a:t>PROD</a:t>
            </a:r>
            <a:endParaRPr lang="en-US" altLang="ko-KR" sz="1400" dirty="0">
              <a:solidFill>
                <a:srgbClr val="292A2E"/>
              </a:solidFill>
              <a:latin typeface="+mn-ea"/>
            </a:endParaRPr>
          </a:p>
          <a:p>
            <a:pPr algn="ctr"/>
            <a:r>
              <a:rPr lang="ko-KR" altLang="en-US" sz="1400" dirty="0">
                <a:latin typeface="+mn-ea"/>
              </a:rPr>
              <a:t>→ </a:t>
            </a:r>
            <a:r>
              <a:rPr lang="en-US" altLang="ko-KR" sz="1400" b="0" i="0" dirty="0">
                <a:solidFill>
                  <a:srgbClr val="292A2E"/>
                </a:solidFill>
                <a:effectLst/>
                <a:latin typeface="+mn-ea"/>
                <a:hlinkClick r:id="rId5"/>
              </a:rPr>
              <a:t>DEV</a:t>
            </a:r>
            <a:endParaRPr lang="en-US" altLang="ko-KR" sz="1400" b="0" i="0" u="none" strike="noStrike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1789D1-E035-412B-9B93-9A78300128EF}"/>
              </a:ext>
            </a:extLst>
          </p:cNvPr>
          <p:cNvSpPr txBox="1"/>
          <p:nvPr/>
        </p:nvSpPr>
        <p:spPr>
          <a:xfrm>
            <a:off x="3862810" y="4276936"/>
            <a:ext cx="17835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→ </a:t>
            </a:r>
            <a:r>
              <a:rPr lang="en-US" altLang="ko-KR" sz="1400" dirty="0">
                <a:solidFill>
                  <a:srgbClr val="000000"/>
                </a:solidFill>
                <a:ea typeface="+mn-ea"/>
              </a:rPr>
              <a:t>EP</a:t>
            </a:r>
            <a:r>
              <a:rPr lang="en-US" altLang="ko-KR" sz="1400" dirty="0">
                <a:solidFill>
                  <a:srgbClr val="000000"/>
                </a:solidFill>
                <a:latin typeface="+mn-ea"/>
                <a:ea typeface="+mn-ea"/>
              </a:rPr>
              <a:t>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품의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승인 </a:t>
            </a:r>
            <a:endParaRPr lang="en-US" altLang="ko-KR" sz="1400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ctr"/>
            <a:r>
              <a:rPr lang="ko-KR" altLang="en-US" sz="1400" dirty="0" err="1">
                <a:solidFill>
                  <a:srgbClr val="000000"/>
                </a:solidFill>
                <a:latin typeface="+mn-ea"/>
                <a:ea typeface="+mn-ea"/>
              </a:rPr>
              <a:t>캡처본</a:t>
            </a:r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 첨부</a:t>
            </a:r>
            <a:endParaRPr lang="en-US" altLang="ko-KR" sz="14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B931DAC-4DB6-444A-87D4-5BF91470D334}"/>
              </a:ext>
            </a:extLst>
          </p:cNvPr>
          <p:cNvSpPr txBox="1"/>
          <p:nvPr/>
        </p:nvSpPr>
        <p:spPr>
          <a:xfrm>
            <a:off x="8971979" y="4276936"/>
            <a:ext cx="185897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→ 이메일로 전송된 </a:t>
            </a:r>
            <a:endParaRPr lang="en-US" altLang="ko-KR" sz="1400" dirty="0">
              <a:solidFill>
                <a:srgbClr val="000000"/>
              </a:solidFill>
              <a:latin typeface="+mn-ea"/>
            </a:endParaRPr>
          </a:p>
          <a:p>
            <a:pPr algn="ctr"/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임시 비밀번호로 </a:t>
            </a:r>
            <a:endParaRPr lang="en-US" altLang="ko-KR" sz="1400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ctr"/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로그인 및 </a:t>
            </a:r>
            <a:endParaRPr lang="en-US" altLang="ko-KR" sz="1400" dirty="0">
              <a:solidFill>
                <a:srgbClr val="000000"/>
              </a:solidFill>
              <a:latin typeface="+mn-ea"/>
              <a:ea typeface="+mn-ea"/>
            </a:endParaRPr>
          </a:p>
          <a:p>
            <a:pPr algn="ctr"/>
            <a:r>
              <a:rPr lang="ko-KR" altLang="en-US" sz="1400" dirty="0">
                <a:solidFill>
                  <a:srgbClr val="000000"/>
                </a:solidFill>
                <a:latin typeface="+mn-ea"/>
                <a:ea typeface="+mn-ea"/>
              </a:rPr>
              <a:t>비번 변경 후 사용 </a:t>
            </a:r>
            <a:endParaRPr lang="en-US" altLang="ko-KR" sz="1400" dirty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10" name="화살표: 오른쪽 9">
            <a:extLst>
              <a:ext uri="{FF2B5EF4-FFF2-40B4-BE49-F238E27FC236}">
                <a16:creationId xmlns:a16="http://schemas.microsoft.com/office/drawing/2014/main" id="{C3DCD9C5-5EFB-4F5C-9D97-86B67AC7E2B3}"/>
              </a:ext>
            </a:extLst>
          </p:cNvPr>
          <p:cNvSpPr/>
          <p:nvPr/>
        </p:nvSpPr>
        <p:spPr>
          <a:xfrm>
            <a:off x="3266788" y="3330353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화살표: 오른쪽 16">
            <a:extLst>
              <a:ext uri="{FF2B5EF4-FFF2-40B4-BE49-F238E27FC236}">
                <a16:creationId xmlns:a16="http://schemas.microsoft.com/office/drawing/2014/main" id="{F0252AEC-C3DB-4818-A2C5-8BE5EED594C3}"/>
              </a:ext>
            </a:extLst>
          </p:cNvPr>
          <p:cNvSpPr/>
          <p:nvPr/>
        </p:nvSpPr>
        <p:spPr>
          <a:xfrm>
            <a:off x="5828168" y="3330352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화살표: 오른쪽 17">
            <a:extLst>
              <a:ext uri="{FF2B5EF4-FFF2-40B4-BE49-F238E27FC236}">
                <a16:creationId xmlns:a16="http://schemas.microsoft.com/office/drawing/2014/main" id="{2A3B996B-2C26-4131-8F5C-5F4D5EA5F51C}"/>
              </a:ext>
            </a:extLst>
          </p:cNvPr>
          <p:cNvSpPr/>
          <p:nvPr/>
        </p:nvSpPr>
        <p:spPr>
          <a:xfrm>
            <a:off x="8391059" y="3365888"/>
            <a:ext cx="417973" cy="280658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E93D2E09-A0BB-4499-9A6A-36BB5E7B8B7D}"/>
              </a:ext>
            </a:extLst>
          </p:cNvPr>
          <p:cNvGrpSpPr/>
          <p:nvPr/>
        </p:nvGrpSpPr>
        <p:grpSpPr>
          <a:xfrm>
            <a:off x="258613" y="1161078"/>
            <a:ext cx="11671450" cy="402060"/>
            <a:chOff x="238437" y="1334665"/>
            <a:chExt cx="3938657" cy="402060"/>
          </a:xfrm>
        </p:grpSpPr>
        <p:sp>
          <p:nvSpPr>
            <p:cNvPr id="20" name="Rectangle 57">
              <a:extLst>
                <a:ext uri="{FF2B5EF4-FFF2-40B4-BE49-F238E27FC236}">
                  <a16:creationId xmlns:a16="http://schemas.microsoft.com/office/drawing/2014/main" id="{6347EAED-1EF7-48E0-830D-3B5E2FEDE0ED}"/>
                </a:ext>
              </a:extLst>
            </p:cNvPr>
            <p:cNvSpPr/>
            <p:nvPr/>
          </p:nvSpPr>
          <p:spPr>
            <a:xfrm>
              <a:off x="238437" y="1334665"/>
              <a:ext cx="3938657" cy="39528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3486">
                <a:defRPr/>
              </a:pPr>
              <a:r>
                <a:rPr lang="en-US" altLang="ko-KR" sz="1400" b="1" dirty="0">
                  <a:solidFill>
                    <a:srgbClr val="000000"/>
                  </a:solidFill>
                  <a:latin typeface="Arial Narrow" panose="020B0606020202030204" pitchFamily="34" charset="0"/>
                  <a:ea typeface="LG스마트체 Regular" panose="020B0600000101010101" pitchFamily="50" charset="-127"/>
                </a:rPr>
                <a:t>GP1 M/W </a:t>
              </a:r>
              <a:r>
                <a:rPr lang="ko-KR" altLang="en-US" sz="1400" b="1" dirty="0">
                  <a:solidFill>
                    <a:srgbClr val="000000"/>
                  </a:solidFill>
                  <a:latin typeface="Arial Narrow" panose="020B0606020202030204" pitchFamily="34" charset="0"/>
                  <a:ea typeface="LG스마트체 Regular" panose="020B0600000101010101" pitchFamily="50" charset="-127"/>
                </a:rPr>
                <a:t>시스템</a:t>
              </a:r>
              <a:r>
                <a:rPr lang="en-US" altLang="ko-KR" sz="1400" b="1" dirty="0">
                  <a:solidFill>
                    <a:srgbClr val="000000"/>
                  </a:solidFill>
                  <a:latin typeface="Arial Narrow" panose="020B0606020202030204" pitchFamily="34" charset="0"/>
                  <a:ea typeface="LG스마트체 Regular" panose="020B0600000101010101" pitchFamily="50" charset="-127"/>
                </a:rPr>
                <a:t> </a:t>
              </a:r>
              <a:r>
                <a:rPr lang="ko-KR" altLang="en-US" sz="1400" b="1" dirty="0">
                  <a:solidFill>
                    <a:srgbClr val="000000"/>
                  </a:solidFill>
                  <a:latin typeface="Arial Narrow" panose="020B0606020202030204" pitchFamily="34" charset="0"/>
                  <a:ea typeface="LG스마트체 Regular" panose="020B0600000101010101" pitchFamily="50" charset="-127"/>
                </a:rPr>
                <a:t>계정 생성 프로세스</a:t>
              </a:r>
            </a:p>
          </p:txBody>
        </p:sp>
        <p:cxnSp>
          <p:nvCxnSpPr>
            <p:cNvPr id="21" name="Straight Connector 58">
              <a:extLst>
                <a:ext uri="{FF2B5EF4-FFF2-40B4-BE49-F238E27FC236}">
                  <a16:creationId xmlns:a16="http://schemas.microsoft.com/office/drawing/2014/main" id="{83E57FFE-A66C-48B6-AFAD-E728FEE99F42}"/>
                </a:ext>
              </a:extLst>
            </p:cNvPr>
            <p:cNvCxnSpPr>
              <a:cxnSpLocks/>
            </p:cNvCxnSpPr>
            <p:nvPr/>
          </p:nvCxnSpPr>
          <p:spPr>
            <a:xfrm>
              <a:off x="238437" y="1736725"/>
              <a:ext cx="3936451" cy="0"/>
            </a:xfrm>
            <a:prstGeom prst="line">
              <a:avLst/>
            </a:prstGeom>
            <a:ln w="19050">
              <a:solidFill>
                <a:schemeClr val="tx1">
                  <a:lumMod val="75000"/>
                  <a:lumOff val="25000"/>
                </a:schemeClr>
              </a:solidFill>
              <a:prstDash val="soli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9599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2">
            <a:extLst>
              <a:ext uri="{FF2B5EF4-FFF2-40B4-BE49-F238E27FC236}">
                <a16:creationId xmlns:a16="http://schemas.microsoft.com/office/drawing/2014/main" id="{1113F1FD-BF8B-43A3-9C2F-A81ADB031150}"/>
              </a:ext>
            </a:extLst>
          </p:cNvPr>
          <p:cNvSpPr txBox="1">
            <a:spLocks/>
          </p:cNvSpPr>
          <p:nvPr/>
        </p:nvSpPr>
        <p:spPr>
          <a:xfrm>
            <a:off x="1140643" y="981075"/>
            <a:ext cx="9973559" cy="5316030"/>
          </a:xfrm>
          <a:prstGeom prst="rect">
            <a:avLst/>
          </a:prstGeom>
        </p:spPr>
        <p:txBody>
          <a:bodyPr anchor="ctr"/>
          <a:lstStyle>
            <a:lvl1pPr marL="0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3197" kern="1200" baseline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n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7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23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9388">
              <a:spcBef>
                <a:spcPts val="600"/>
              </a:spcBef>
              <a:spcAft>
                <a:spcPts val="600"/>
              </a:spcAft>
            </a:pPr>
            <a:endParaRPr lang="en-US" altLang="ko-KR" sz="1400" dirty="0">
              <a:latin typeface="+mn-ea"/>
              <a:ea typeface="+mn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>
                <a:latin typeface="+mn-ea"/>
                <a:ea typeface="+mn-ea"/>
              </a:rPr>
              <a:t>목차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11"/>
          </p:nvPr>
        </p:nvSpPr>
        <p:spPr>
          <a:xfrm>
            <a:off x="1486879" y="2565401"/>
            <a:ext cx="5461486" cy="3951723"/>
          </a:xfrm>
        </p:spPr>
        <p:txBody>
          <a:bodyPr/>
          <a:lstStyle/>
          <a:p>
            <a:pPr marL="179388">
              <a:spcBef>
                <a:spcPts val="600"/>
              </a:spcBef>
              <a:spcAft>
                <a:spcPts val="600"/>
              </a:spcAft>
            </a:pPr>
            <a:r>
              <a:rPr lang="en-US" altLang="ko-KR" sz="1600" b="1" dirty="0">
                <a:latin typeface="+mn-ea"/>
                <a:ea typeface="+mn-ea"/>
              </a:rPr>
              <a:t>1. </a:t>
            </a:r>
            <a:r>
              <a:rPr lang="ko-KR" altLang="en-US" sz="1600" b="1" dirty="0">
                <a:latin typeface="+mn-ea"/>
                <a:ea typeface="+mn-ea"/>
              </a:rPr>
              <a:t>계정 관련 문의처 및 티켓 생성 주체</a:t>
            </a:r>
            <a:endParaRPr lang="en-US" altLang="ko-KR" sz="1600" b="1" dirty="0">
              <a:latin typeface="+mn-ea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   1.1 </a:t>
            </a:r>
            <a:r>
              <a:rPr lang="ko-KR" altLang="en-US" sz="1400" dirty="0">
                <a:latin typeface="+mn-ea"/>
                <a:ea typeface="+mn-ea"/>
              </a:rPr>
              <a:t>본사 인원</a:t>
            </a:r>
            <a:endParaRPr lang="en-US" altLang="ko-KR" sz="1400" dirty="0">
              <a:latin typeface="+mn-ea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   1.2 </a:t>
            </a:r>
            <a:r>
              <a:rPr lang="ko-KR" altLang="en-US" sz="1400" dirty="0">
                <a:latin typeface="+mn-ea"/>
                <a:ea typeface="+mn-ea"/>
              </a:rPr>
              <a:t>법인 인원</a:t>
            </a:r>
            <a:endParaRPr lang="en-US" altLang="ko-KR" sz="1400" dirty="0">
              <a:latin typeface="+mn-ea"/>
              <a:ea typeface="+mn-ea"/>
            </a:endParaRPr>
          </a:p>
          <a:p>
            <a:pPr marL="179388">
              <a:spcBef>
                <a:spcPts val="600"/>
              </a:spcBef>
              <a:spcAft>
                <a:spcPts val="600"/>
              </a:spcAft>
            </a:pPr>
            <a:r>
              <a:rPr lang="en-US" altLang="ko-KR" sz="1600" b="1" dirty="0">
                <a:latin typeface="+mn-ea"/>
                <a:ea typeface="+mn-ea"/>
              </a:rPr>
              <a:t>2. </a:t>
            </a:r>
            <a:r>
              <a:rPr lang="ko-KR" altLang="en-US" sz="1600" b="1" dirty="0">
                <a:latin typeface="+mn-ea"/>
                <a:ea typeface="+mn-ea"/>
              </a:rPr>
              <a:t>계정 프로세스</a:t>
            </a:r>
            <a:endParaRPr lang="en-US" altLang="ko-KR" sz="1600" b="1" dirty="0">
              <a:latin typeface="+mn-ea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   2.1 </a:t>
            </a:r>
            <a:r>
              <a:rPr lang="ko-KR" altLang="en-US" sz="1400" dirty="0">
                <a:latin typeface="+mn-ea"/>
                <a:ea typeface="+mn-ea"/>
              </a:rPr>
              <a:t>요청 타입 별 프로세스</a:t>
            </a:r>
            <a:br>
              <a:rPr lang="en-US" altLang="ko-KR" sz="1400" dirty="0">
                <a:latin typeface="+mn-ea"/>
                <a:ea typeface="+mn-ea"/>
              </a:rPr>
            </a:br>
            <a:r>
              <a:rPr lang="en-US" altLang="ko-KR" sz="1400" dirty="0">
                <a:latin typeface="+mn-ea"/>
                <a:ea typeface="+mn-ea"/>
              </a:rPr>
              <a:t>   2.2 </a:t>
            </a:r>
            <a:r>
              <a:rPr lang="en-US" altLang="ko-KR" sz="1400" dirty="0">
                <a:latin typeface="+mn-lt"/>
                <a:ea typeface="+mn-ea"/>
              </a:rPr>
              <a:t>EP</a:t>
            </a:r>
            <a:r>
              <a:rPr lang="en-US" altLang="ko-KR" sz="1400" dirty="0">
                <a:latin typeface="+mn-ea"/>
                <a:ea typeface="+mn-ea"/>
              </a:rPr>
              <a:t> </a:t>
            </a:r>
            <a:r>
              <a:rPr lang="ko-KR" altLang="en-US" sz="1400" dirty="0">
                <a:latin typeface="+mn-ea"/>
                <a:ea typeface="+mn-ea"/>
              </a:rPr>
              <a:t>품의 프로세스</a:t>
            </a:r>
            <a:endParaRPr lang="en-US" altLang="ko-KR" sz="1400" dirty="0">
              <a:latin typeface="+mn-ea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   2.3 </a:t>
            </a:r>
            <a:r>
              <a:rPr lang="en-US" altLang="ko-KR" sz="1400" dirty="0">
                <a:latin typeface="+mn-lt"/>
                <a:ea typeface="+mn-ea"/>
              </a:rPr>
              <a:t>CSR</a:t>
            </a:r>
            <a:r>
              <a:rPr lang="en-US" altLang="ko-KR" sz="1400" dirty="0">
                <a:latin typeface="+mn-ea"/>
                <a:ea typeface="+mn-ea"/>
              </a:rPr>
              <a:t> </a:t>
            </a:r>
            <a:r>
              <a:rPr lang="ko-KR" altLang="en-US" sz="1400" dirty="0">
                <a:latin typeface="+mn-ea"/>
                <a:ea typeface="+mn-ea"/>
              </a:rPr>
              <a:t>프로세스 </a:t>
            </a:r>
            <a:r>
              <a:rPr lang="en-US" altLang="ko-KR" sz="1400" dirty="0">
                <a:latin typeface="+mn-ea"/>
                <a:ea typeface="+mn-ea"/>
              </a:rPr>
              <a:t>(</a:t>
            </a:r>
            <a:r>
              <a:rPr lang="en-US" altLang="ko-KR" sz="1400" dirty="0">
                <a:latin typeface="+mn-lt"/>
                <a:ea typeface="+mn-ea"/>
              </a:rPr>
              <a:t>Jira</a:t>
            </a:r>
            <a:r>
              <a:rPr lang="en-US" altLang="ko-KR" sz="1400" dirty="0">
                <a:latin typeface="+mn-ea"/>
                <a:ea typeface="+mn-ea"/>
              </a:rPr>
              <a:t>)</a:t>
            </a:r>
          </a:p>
          <a:p>
            <a:pPr marL="179388">
              <a:spcBef>
                <a:spcPts val="600"/>
              </a:spcBef>
            </a:pP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1] </a:t>
            </a:r>
            <a:r>
              <a:rPr lang="en-US" altLang="ko-KR" dirty="0"/>
              <a:t>EP</a:t>
            </a:r>
            <a:r>
              <a:rPr lang="ko-KR" altLang="en-US" dirty="0"/>
              <a:t> 품의 작성 가이드</a:t>
            </a:r>
            <a:endParaRPr lang="en-US" altLang="ko-KR" sz="1400" dirty="0">
              <a:latin typeface="+mn-ea"/>
              <a:ea typeface="+mn-ea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2] </a:t>
            </a:r>
            <a:r>
              <a:rPr lang="ko-KR" altLang="en-US" dirty="0"/>
              <a:t>계정 유형별 </a:t>
            </a:r>
            <a:r>
              <a:rPr lang="en-US" altLang="ko-KR" dirty="0"/>
              <a:t>EP </a:t>
            </a:r>
            <a:r>
              <a:rPr lang="ko-KR" altLang="en-US" dirty="0"/>
              <a:t>품의 승인 결재선 지정</a:t>
            </a:r>
            <a:endParaRPr lang="en-US" altLang="ko-KR" dirty="0"/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3] </a:t>
            </a:r>
            <a:r>
              <a:rPr lang="en-US" altLang="ko-KR" sz="1400" dirty="0">
                <a:latin typeface="+mn-lt"/>
              </a:rPr>
              <a:t>Jira </a:t>
            </a:r>
            <a:r>
              <a:rPr lang="ko-KR" altLang="en-US" sz="1400" dirty="0">
                <a:latin typeface="+mn-lt"/>
              </a:rPr>
              <a:t>접속 오류 발생 시 가이드 </a:t>
            </a:r>
            <a:endParaRPr lang="en-US" altLang="ko-KR" sz="1400" dirty="0">
              <a:latin typeface="+mn-lt"/>
            </a:endParaRPr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4] </a:t>
            </a:r>
            <a:r>
              <a:rPr lang="ko-KR" altLang="en-US" sz="1400" dirty="0">
                <a:latin typeface="+mn-ea"/>
                <a:ea typeface="+mn-ea"/>
              </a:rPr>
              <a:t>시스템 별 </a:t>
            </a:r>
            <a:r>
              <a:rPr lang="en-US" altLang="ko-KR" dirty="0"/>
              <a:t>CSR </a:t>
            </a:r>
            <a:r>
              <a:rPr lang="ko-KR" altLang="en-US" dirty="0"/>
              <a:t>신청 양식 가이드</a:t>
            </a:r>
            <a:br>
              <a:rPr lang="en-US" altLang="ko-KR" sz="1400" dirty="0">
                <a:latin typeface="+mn-ea"/>
                <a:ea typeface="+mn-ea"/>
              </a:rPr>
            </a:b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5] </a:t>
            </a:r>
            <a:r>
              <a:rPr lang="ko-KR" altLang="en-US" sz="1400" dirty="0"/>
              <a:t>시스템 별 접속 </a:t>
            </a:r>
            <a:r>
              <a:rPr lang="en-US" altLang="ko-KR" sz="1400" dirty="0"/>
              <a:t>URL </a:t>
            </a:r>
            <a:r>
              <a:rPr lang="ko-KR" altLang="en-US" sz="1400" dirty="0"/>
              <a:t>및 가이드</a:t>
            </a:r>
            <a:br>
              <a:rPr lang="en-US" altLang="ko-KR" sz="1400" dirty="0">
                <a:latin typeface="+mn-ea"/>
                <a:ea typeface="+mn-ea"/>
              </a:rPr>
            </a:b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6] </a:t>
            </a:r>
            <a:r>
              <a:rPr lang="ko-KR" altLang="en-US" sz="1400" dirty="0"/>
              <a:t>시스템 계정 담당자 리스트</a:t>
            </a:r>
            <a:br>
              <a:rPr lang="en-US" altLang="ko-KR" sz="1400" dirty="0">
                <a:latin typeface="+mn-ea"/>
                <a:ea typeface="+mn-ea"/>
              </a:rPr>
            </a:b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7] </a:t>
            </a:r>
            <a:r>
              <a:rPr lang="en-US" altLang="ko-KR" sz="1400" dirty="0"/>
              <a:t>Magento </a:t>
            </a:r>
            <a:r>
              <a:rPr lang="ko-KR" altLang="en-US" sz="1400" dirty="0"/>
              <a:t>시스템 계정 신청 시 유의사항</a:t>
            </a:r>
            <a:endParaRPr lang="en-US" altLang="ko-KR" sz="1400" dirty="0"/>
          </a:p>
          <a:p>
            <a:pPr marL="179388">
              <a:spcBef>
                <a:spcPts val="0"/>
              </a:spcBef>
            </a:pPr>
            <a:r>
              <a:rPr lang="en-US" altLang="ko-KR" sz="1400" dirty="0">
                <a:latin typeface="+mn-ea"/>
                <a:ea typeface="+mn-ea"/>
              </a:rPr>
              <a:t>[</a:t>
            </a:r>
            <a:r>
              <a:rPr lang="ko-KR" altLang="en-US" sz="1400" dirty="0">
                <a:latin typeface="+mn-ea"/>
                <a:ea typeface="+mn-ea"/>
              </a:rPr>
              <a:t>별첨</a:t>
            </a:r>
            <a:r>
              <a:rPr lang="en-US" altLang="ko-KR" sz="1400" dirty="0">
                <a:latin typeface="+mn-ea"/>
                <a:ea typeface="+mn-ea"/>
              </a:rPr>
              <a:t>8] </a:t>
            </a:r>
            <a:r>
              <a:rPr lang="en-US" altLang="ko-KR" sz="1400" dirty="0">
                <a:latin typeface="+mn-lt"/>
                <a:ea typeface="+mn-ea"/>
              </a:rPr>
              <a:t>GP1 M/W </a:t>
            </a:r>
            <a:r>
              <a:rPr lang="ko-KR" altLang="en-US" sz="1400" dirty="0">
                <a:latin typeface="+mn-ea"/>
                <a:ea typeface="+mn-ea"/>
              </a:rPr>
              <a:t>시스템 계정 신청 시 유의사항</a:t>
            </a:r>
            <a:endParaRPr lang="en-US" altLang="ko-KR" sz="1400" dirty="0">
              <a:latin typeface="+mn-ea"/>
              <a:ea typeface="+mn-ea"/>
            </a:endParaRPr>
          </a:p>
          <a:p>
            <a:endParaRPr lang="ko-KR" altLang="en-US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50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0" name="직선 연결선 79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436563" y="3909245"/>
            <a:ext cx="11286359" cy="12947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0893" y="170929"/>
            <a:ext cx="11750215" cy="645690"/>
          </a:xfrm>
        </p:spPr>
        <p:txBody>
          <a:bodyPr/>
          <a:lstStyle/>
          <a:p>
            <a:r>
              <a:rPr lang="en-US" altLang="ko-KR" dirty="0">
                <a:latin typeface="+mn-lt"/>
                <a:ea typeface="+mn-ea"/>
              </a:rPr>
              <a:t>1. </a:t>
            </a:r>
            <a:r>
              <a:rPr lang="ko-KR" altLang="en-US" sz="1800" dirty="0">
                <a:latin typeface="+mn-lt"/>
                <a:ea typeface="+mn-ea"/>
              </a:rPr>
              <a:t>계정 관련 문의처 및 티켓 생성 주체</a:t>
            </a:r>
            <a:br>
              <a:rPr lang="en-US" altLang="ko-KR" sz="1800" dirty="0">
                <a:latin typeface="+mn-lt"/>
                <a:ea typeface="+mn-ea"/>
              </a:rPr>
            </a:br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4270" y="4951009"/>
            <a:ext cx="11750215" cy="1712648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altLang="ko-KR" sz="1050" dirty="0">
                <a:latin typeface="+mn-lt"/>
                <a:ea typeface="+mn-ea"/>
              </a:rPr>
              <a:t>※ </a:t>
            </a:r>
            <a:r>
              <a:rPr lang="ko-KR" altLang="en-US" sz="1050" u="sng" dirty="0">
                <a:latin typeface="+mn-lt"/>
                <a:ea typeface="+mn-ea"/>
              </a:rPr>
              <a:t>시스템 계정 신청 변경사항</a:t>
            </a:r>
            <a:endParaRPr lang="en-US" altLang="ko-KR" sz="1050" u="sng" dirty="0">
              <a:latin typeface="+mn-lt"/>
              <a:ea typeface="+mn-ea"/>
            </a:endParaRPr>
          </a:p>
          <a:p>
            <a:pPr marL="285750" indent="-108000">
              <a:buFont typeface="Arial" panose="020B0604020202020204" pitchFamily="34" charset="0"/>
              <a:buChar char="•"/>
            </a:pPr>
            <a:r>
              <a:rPr lang="ko-KR" altLang="en-US" sz="1050" dirty="0">
                <a:latin typeface="+mn-lt"/>
                <a:ea typeface="+mn-ea"/>
              </a:rPr>
              <a:t>개인정보 보호법 및 내부 시스템 보안 정책에 근거하여 </a:t>
            </a:r>
            <a:r>
              <a:rPr lang="en-US" altLang="ko-KR" sz="1050" dirty="0">
                <a:latin typeface="+mn-lt"/>
                <a:ea typeface="+mn-ea"/>
              </a:rPr>
              <a:t>EP </a:t>
            </a:r>
            <a:r>
              <a:rPr lang="ko-KR" altLang="en-US" sz="1050" dirty="0">
                <a:latin typeface="+mn-lt"/>
                <a:ea typeface="+mn-ea"/>
              </a:rPr>
              <a:t>계정 </a:t>
            </a:r>
            <a:r>
              <a:rPr lang="en-US" altLang="ko-KR" sz="1050" dirty="0">
                <a:latin typeface="+mn-lt"/>
                <a:ea typeface="+mn-ea"/>
              </a:rPr>
              <a:t>&amp; Cloud PC </a:t>
            </a:r>
            <a:r>
              <a:rPr lang="ko-KR" altLang="en-US" sz="1050" dirty="0">
                <a:latin typeface="+mn-lt"/>
                <a:ea typeface="+mn-ea"/>
              </a:rPr>
              <a:t>사용자에 한해서만 시스템 신청 및 이용 가능</a:t>
            </a:r>
            <a:endParaRPr lang="en-US" altLang="ko-KR" sz="1050" dirty="0">
              <a:latin typeface="+mn-lt"/>
              <a:ea typeface="+mn-ea"/>
            </a:endParaRPr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 EP </a:t>
            </a:r>
            <a:r>
              <a:rPr lang="ko-KR" altLang="en-US" sz="1050" dirty="0"/>
              <a:t>계정 </a:t>
            </a:r>
            <a:r>
              <a:rPr lang="en-US" altLang="ko-KR" sz="1050" dirty="0"/>
              <a:t>= lge.com or lgepartner.com </a:t>
            </a:r>
            <a:r>
              <a:rPr lang="ko-KR" altLang="en-US" sz="1050" dirty="0" err="1"/>
              <a:t>이메일</a:t>
            </a:r>
            <a:r>
              <a:rPr lang="ko-KR" altLang="en-US" sz="1050" dirty="0"/>
              <a:t> 계정</a:t>
            </a:r>
            <a:endParaRPr lang="en-US" altLang="ko-KR" sz="1050" dirty="0"/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 LG</a:t>
            </a:r>
            <a:r>
              <a:rPr lang="ko-KR" altLang="en-US" sz="1050" dirty="0"/>
              <a:t>전자 임직원의 시스템 계정 신청은 </a:t>
            </a:r>
            <a:r>
              <a:rPr lang="en-US" altLang="ko-KR" sz="1050" dirty="0"/>
              <a:t>lge.com </a:t>
            </a:r>
            <a:r>
              <a:rPr lang="ko-KR" altLang="en-US" sz="1050" dirty="0"/>
              <a:t>계정으로 신청하며 시스템 사용시 </a:t>
            </a:r>
            <a:r>
              <a:rPr lang="en-US" altLang="ko-KR" sz="1050" dirty="0"/>
              <a:t>lge.com </a:t>
            </a:r>
            <a:r>
              <a:rPr lang="ko-KR" altLang="en-US" sz="1050" dirty="0"/>
              <a:t>계정 이용</a:t>
            </a:r>
            <a:endParaRPr lang="en-US" altLang="ko-KR" sz="1050" dirty="0"/>
          </a:p>
          <a:p>
            <a:pPr marL="432000" lvl="1" indent="-108000">
              <a:buFont typeface="Wingdings" panose="05000000000000000000" pitchFamily="2" charset="2"/>
              <a:buChar char="ü"/>
            </a:pPr>
            <a:r>
              <a:rPr lang="en-US" altLang="ko-KR" sz="1050" dirty="0"/>
              <a:t> LG</a:t>
            </a:r>
            <a:r>
              <a:rPr lang="ko-KR" altLang="en-US" sz="1050" dirty="0"/>
              <a:t>전자 협력사 인원의 시스템 계정 신청은 </a:t>
            </a:r>
            <a:r>
              <a:rPr lang="en-US" altLang="ko-KR" sz="1050" dirty="0"/>
              <a:t>lgepartner.com </a:t>
            </a:r>
            <a:r>
              <a:rPr lang="ko-KR" altLang="en-US" sz="1050" dirty="0"/>
              <a:t>계정으로 신청하며 시스템 사용시 </a:t>
            </a:r>
            <a:r>
              <a:rPr lang="en-US" altLang="ko-KR" sz="1050" dirty="0"/>
              <a:t>lgepartner.com </a:t>
            </a:r>
            <a:r>
              <a:rPr lang="ko-KR" altLang="en-US" sz="1050" dirty="0"/>
              <a:t>계정 이용 </a:t>
            </a:r>
            <a:r>
              <a:rPr lang="en-US" altLang="ko-KR" sz="1050" dirty="0">
                <a:solidFill>
                  <a:srgbClr val="A50034"/>
                </a:solidFill>
              </a:rPr>
              <a:t>(</a:t>
            </a:r>
            <a:r>
              <a:rPr lang="ko-KR" altLang="en-US" sz="1050" dirty="0">
                <a:solidFill>
                  <a:srgbClr val="A50034"/>
                </a:solidFill>
              </a:rPr>
              <a:t>외부 메일 사용 불가</a:t>
            </a:r>
            <a:r>
              <a:rPr lang="en-US" altLang="ko-KR" sz="1050" dirty="0">
                <a:solidFill>
                  <a:srgbClr val="A50034"/>
                </a:solidFill>
              </a:rPr>
              <a:t>)</a:t>
            </a:r>
            <a:r>
              <a:rPr lang="en-US" altLang="ko-KR" sz="1050" dirty="0">
                <a:solidFill>
                  <a:srgbClr val="FF0000"/>
                </a:solidFill>
              </a:rPr>
              <a:t>	</a:t>
            </a:r>
            <a:endParaRPr lang="en-US" altLang="ko-KR" sz="1050" dirty="0"/>
          </a:p>
          <a:p>
            <a:pPr marL="285750" indent="-108000">
              <a:buFont typeface="Arial" panose="020B0604020202020204" pitchFamily="34" charset="0"/>
              <a:buChar char="•"/>
            </a:pPr>
            <a:r>
              <a:rPr lang="en-US" altLang="ko-KR" sz="1050" dirty="0">
                <a:latin typeface="+mn-lt"/>
                <a:ea typeface="+mn-ea"/>
              </a:rPr>
              <a:t>EP </a:t>
            </a:r>
            <a:r>
              <a:rPr lang="ko-KR" altLang="en-US" sz="1050" dirty="0">
                <a:latin typeface="+mn-lt"/>
                <a:ea typeface="+mn-ea"/>
              </a:rPr>
              <a:t>계정 및 </a:t>
            </a:r>
            <a:r>
              <a:rPr lang="en-US" altLang="ko-KR" sz="1050" dirty="0">
                <a:latin typeface="+mn-lt"/>
                <a:ea typeface="+mn-ea"/>
              </a:rPr>
              <a:t>Cloud PC</a:t>
            </a:r>
            <a:r>
              <a:rPr lang="ko-KR" altLang="en-US" sz="1050" dirty="0">
                <a:latin typeface="+mn-lt"/>
                <a:ea typeface="+mn-ea"/>
              </a:rPr>
              <a:t>를 소지하고 있지 않은 </a:t>
            </a:r>
            <a:r>
              <a:rPr lang="ko-KR" altLang="en-US" sz="1050" dirty="0" err="1">
                <a:latin typeface="+mn-lt"/>
                <a:ea typeface="+mn-ea"/>
              </a:rPr>
              <a:t>협력사</a:t>
            </a:r>
            <a:r>
              <a:rPr lang="ko-KR" altLang="en-US" sz="1050" dirty="0">
                <a:latin typeface="+mn-lt"/>
                <a:ea typeface="+mn-ea"/>
              </a:rPr>
              <a:t> 인원의 경우</a:t>
            </a:r>
            <a:r>
              <a:rPr lang="en-US" altLang="ko-KR" sz="1050" dirty="0">
                <a:latin typeface="+mn-lt"/>
                <a:ea typeface="+mn-ea"/>
              </a:rPr>
              <a:t>, </a:t>
            </a:r>
            <a:r>
              <a:rPr lang="ko-KR" altLang="en-US" sz="1050" dirty="0">
                <a:latin typeface="+mn-lt"/>
                <a:ea typeface="+mn-ea"/>
              </a:rPr>
              <a:t>협력 중인 </a:t>
            </a:r>
            <a:r>
              <a:rPr lang="en-US" altLang="ko-KR" sz="1050" dirty="0">
                <a:latin typeface="+mn-lt"/>
                <a:ea typeface="+mn-ea"/>
              </a:rPr>
              <a:t>LG </a:t>
            </a:r>
            <a:r>
              <a:rPr lang="ko-KR" altLang="en-US" sz="1050" dirty="0">
                <a:latin typeface="+mn-lt"/>
                <a:ea typeface="+mn-ea"/>
              </a:rPr>
              <a:t>전자 임직원 통하여 </a:t>
            </a:r>
            <a:r>
              <a:rPr lang="en-US" altLang="ko-KR" sz="1050" dirty="0">
                <a:latin typeface="+mn-lt"/>
                <a:ea typeface="+mn-ea"/>
              </a:rPr>
              <a:t>EP </a:t>
            </a:r>
            <a:r>
              <a:rPr lang="ko-KR" altLang="en-US" sz="1050" dirty="0">
                <a:latin typeface="+mn-lt"/>
                <a:ea typeface="+mn-ea"/>
              </a:rPr>
              <a:t>계정 발급 및 </a:t>
            </a:r>
            <a:r>
              <a:rPr lang="en-US" altLang="ko-KR" sz="1050" dirty="0">
                <a:latin typeface="+mn-lt"/>
                <a:ea typeface="+mn-ea"/>
              </a:rPr>
              <a:t>Cloud PC </a:t>
            </a:r>
            <a:r>
              <a:rPr lang="ko-KR" altLang="en-US" sz="1050" dirty="0">
                <a:latin typeface="+mn-lt"/>
                <a:ea typeface="+mn-ea"/>
              </a:rPr>
              <a:t>신청 먼저 진행 필수</a:t>
            </a:r>
            <a:endParaRPr lang="en-US" altLang="ko-KR" sz="1050" dirty="0">
              <a:latin typeface="+mn-lt"/>
              <a:ea typeface="+mn-ea"/>
            </a:endParaRPr>
          </a:p>
          <a:p>
            <a:pPr marL="285750" indent="-108000">
              <a:buFont typeface="Arial" panose="020B0604020202020204" pitchFamily="34" charset="0"/>
              <a:buChar char="•"/>
            </a:pPr>
            <a:r>
              <a:rPr lang="ko-KR" altLang="en-US" sz="1050" dirty="0">
                <a:latin typeface="+mn-lt"/>
                <a:ea typeface="+mn-ea"/>
              </a:rPr>
              <a:t>시스템 신규 계정 생성의 경우 </a:t>
            </a:r>
            <a:r>
              <a:rPr lang="ko-KR" altLang="en-US" sz="1050" b="1" dirty="0">
                <a:latin typeface="+mn-lt"/>
                <a:ea typeface="+mn-ea"/>
              </a:rPr>
              <a:t>반드시 </a:t>
            </a:r>
            <a:r>
              <a:rPr lang="en-US" altLang="ko-KR" sz="1050" dirty="0">
                <a:solidFill>
                  <a:srgbClr val="A50034"/>
                </a:solidFill>
                <a:latin typeface="+mn-lt"/>
                <a:ea typeface="+mn-ea"/>
              </a:rPr>
              <a:t>EP </a:t>
            </a:r>
            <a:r>
              <a:rPr lang="ko-KR" altLang="en-US" sz="1050" dirty="0">
                <a:solidFill>
                  <a:srgbClr val="A50034"/>
                </a:solidFill>
                <a:latin typeface="+mn-lt"/>
                <a:ea typeface="+mn-ea"/>
              </a:rPr>
              <a:t>품의부터 진행 필요</a:t>
            </a:r>
          </a:p>
          <a:p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71" name="Text Box 5">
            <a:extLst>
              <a:ext uri="{FF2B5EF4-FFF2-40B4-BE49-F238E27FC236}">
                <a16:creationId xmlns:a16="http://schemas.microsoft.com/office/drawing/2014/main" id="{24C21218-E779-4E3D-8886-DF625DC7D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458" y="2707642"/>
            <a:ext cx="8852059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1pPr>
            <a:lvl2pPr marL="742950" indent="-28575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2pPr>
            <a:lvl3pPr marL="11430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3pPr>
            <a:lvl4pPr marL="16002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4pPr>
            <a:lvl5pPr marL="2057400" indent="-228600" eaLnBrk="0" hangingPunct="0"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 b="1">
                <a:solidFill>
                  <a:schemeClr val="tx1"/>
                </a:solidFill>
                <a:latin typeface="Arial" charset="0"/>
                <a:ea typeface="굴림" charset="-127"/>
              </a:defRPr>
            </a:lvl9pPr>
          </a:lstStyle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</a:rPr>
              <a:t>Process</a:t>
            </a:r>
          </a:p>
        </p:txBody>
      </p:sp>
      <p:sp>
        <p:nvSpPr>
          <p:cNvPr id="72" name="직사각형 71">
            <a:extLst>
              <a:ext uri="{FF2B5EF4-FFF2-40B4-BE49-F238E27FC236}">
                <a16:creationId xmlns:a16="http://schemas.microsoft.com/office/drawing/2014/main" id="{D9E6EE59-C0C7-4D6E-A62D-7229A7D9B5C3}"/>
              </a:ext>
            </a:extLst>
          </p:cNvPr>
          <p:cNvSpPr/>
          <p:nvPr/>
        </p:nvSpPr>
        <p:spPr>
          <a:xfrm>
            <a:off x="1586333" y="3809883"/>
            <a:ext cx="772374" cy="212456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권한 확인</a:t>
            </a:r>
          </a:p>
        </p:txBody>
      </p:sp>
      <p:sp>
        <p:nvSpPr>
          <p:cNvPr id="74" name="직사각형 73">
            <a:extLst>
              <a:ext uri="{FF2B5EF4-FFF2-40B4-BE49-F238E27FC236}">
                <a16:creationId xmlns:a16="http://schemas.microsoft.com/office/drawing/2014/main" id="{F88C4B23-B362-4C3F-9AFE-622A8A8F78D3}"/>
              </a:ext>
            </a:extLst>
          </p:cNvPr>
          <p:cNvSpPr/>
          <p:nvPr/>
        </p:nvSpPr>
        <p:spPr>
          <a:xfrm>
            <a:off x="5425470" y="3809883"/>
            <a:ext cx="970736" cy="212456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050" dirty="0">
                <a:solidFill>
                  <a:prstClr val="black"/>
                </a:solidFill>
              </a:rPr>
              <a:t>티켓 생성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5" name="직사각형 74">
            <a:extLst>
              <a:ext uri="{FF2B5EF4-FFF2-40B4-BE49-F238E27FC236}">
                <a16:creationId xmlns:a16="http://schemas.microsoft.com/office/drawing/2014/main" id="{0CA36CF9-38F2-467B-9884-40A7D1D97519}"/>
              </a:ext>
            </a:extLst>
          </p:cNvPr>
          <p:cNvSpPr/>
          <p:nvPr/>
        </p:nvSpPr>
        <p:spPr>
          <a:xfrm>
            <a:off x="6760914" y="3814325"/>
            <a:ext cx="970736" cy="212456"/>
          </a:xfrm>
          <a:prstGeom prst="rect">
            <a:avLst/>
          </a:prstGeom>
          <a:solidFill>
            <a:schemeClr val="bg1"/>
          </a:solidFill>
          <a:ln w="63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티켓 확인</a:t>
            </a:r>
          </a:p>
        </p:txBody>
      </p:sp>
      <p:sp>
        <p:nvSpPr>
          <p:cNvPr id="77" name="직사각형 76">
            <a:extLst>
              <a:ext uri="{FF2B5EF4-FFF2-40B4-BE49-F238E27FC236}">
                <a16:creationId xmlns:a16="http://schemas.microsoft.com/office/drawing/2014/main" id="{91167B29-EC10-4AB0-9DD1-DBEF5C9605E4}"/>
              </a:ext>
            </a:extLst>
          </p:cNvPr>
          <p:cNvSpPr/>
          <p:nvPr/>
        </p:nvSpPr>
        <p:spPr>
          <a:xfrm>
            <a:off x="9431802" y="3809883"/>
            <a:ext cx="1088298" cy="212456"/>
          </a:xfrm>
          <a:prstGeom prst="rect">
            <a:avLst/>
          </a:prstGeom>
          <a:solidFill>
            <a:schemeClr val="bg1"/>
          </a:solidFill>
          <a:ln w="6350"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티켓 </a:t>
            </a:r>
            <a:r>
              <a:rPr lang="ko-KR" altLang="en-US" sz="1050" dirty="0">
                <a:solidFill>
                  <a:prstClr val="black"/>
                </a:solidFill>
              </a:rPr>
              <a:t>종료 요청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78" name="직사각형 77">
            <a:extLst>
              <a:ext uri="{FF2B5EF4-FFF2-40B4-BE49-F238E27FC236}">
                <a16:creationId xmlns:a16="http://schemas.microsoft.com/office/drawing/2014/main" id="{37046F95-9718-4D6F-911A-449885B47E64}"/>
              </a:ext>
            </a:extLst>
          </p:cNvPr>
          <p:cNvSpPr/>
          <p:nvPr/>
        </p:nvSpPr>
        <p:spPr>
          <a:xfrm>
            <a:off x="8096358" y="3809883"/>
            <a:ext cx="970736" cy="212456"/>
          </a:xfrm>
          <a:prstGeom prst="rect">
            <a:avLst/>
          </a:prstGeom>
          <a:solidFill>
            <a:schemeClr val="bg1"/>
          </a:solidFill>
          <a:ln w="6350">
            <a:solidFill>
              <a:srgbClr val="00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계정 확인</a:t>
            </a:r>
          </a:p>
        </p:txBody>
      </p:sp>
      <p:sp>
        <p:nvSpPr>
          <p:cNvPr id="79" name="내용 개체 틀 2"/>
          <p:cNvSpPr txBox="1">
            <a:spLocks/>
          </p:cNvSpPr>
          <p:nvPr/>
        </p:nvSpPr>
        <p:spPr>
          <a:xfrm>
            <a:off x="233957" y="995590"/>
            <a:ext cx="11724681" cy="1772793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050" b="1" dirty="0">
                <a:latin typeface="+mn-lt"/>
                <a:ea typeface="+mn-ea"/>
              </a:rPr>
              <a:t>1.1 </a:t>
            </a:r>
            <a:r>
              <a:rPr lang="ko-KR" altLang="en-US" sz="1050" b="1" dirty="0">
                <a:latin typeface="+mn-lt"/>
                <a:ea typeface="+mn-ea"/>
              </a:rPr>
              <a:t>본사 인원</a:t>
            </a:r>
          </a:p>
          <a:p>
            <a:pPr marL="28575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LGCOMMON Jira</a:t>
            </a:r>
            <a:r>
              <a:rPr lang="ko-KR" altLang="en-US" sz="1050" dirty="0">
                <a:cs typeface="+mj-cs"/>
              </a:rPr>
              <a:t> 프로젝트 접근 권한이 있을 경우</a:t>
            </a:r>
            <a:r>
              <a:rPr lang="en-US" altLang="ko-KR" sz="1050" dirty="0">
                <a:cs typeface="+mj-cs"/>
              </a:rPr>
              <a:t>,</a:t>
            </a:r>
            <a:r>
              <a:rPr lang="ko-KR" altLang="en-US" sz="1050" dirty="0">
                <a:cs typeface="+mj-cs"/>
              </a:rPr>
              <a:t> 본인이 티켓 생성</a:t>
            </a:r>
          </a:p>
          <a:p>
            <a:pPr marL="432000" lvl="2" indent="-108000" latinLnBrk="0">
              <a:buFont typeface="Wingdings" panose="05000000000000000000" pitchFamily="2" charset="2"/>
              <a:buChar char="ü"/>
            </a:pPr>
            <a:r>
              <a:rPr lang="ko-KR" altLang="en-US" sz="1050" dirty="0">
                <a:cs typeface="+mj-cs"/>
              </a:rPr>
              <a:t>계정 생성 및 권한 신청은 </a:t>
            </a:r>
            <a:r>
              <a:rPr lang="en-US" altLang="ko-KR" sz="1050" dirty="0">
                <a:cs typeface="+mj-cs"/>
                <a:hlinkClick r:id="rId3"/>
              </a:rPr>
              <a:t>LGCOMMON</a:t>
            </a:r>
            <a:r>
              <a:rPr lang="en-US" altLang="ko-KR" sz="1050" dirty="0">
                <a:cs typeface="+mj-cs"/>
              </a:rPr>
              <a:t> Jira </a:t>
            </a:r>
            <a:r>
              <a:rPr lang="ko-KR" altLang="en-US" sz="1050" dirty="0">
                <a:cs typeface="+mj-cs"/>
              </a:rPr>
              <a:t>프로젝트에 티켓 생성 </a:t>
            </a:r>
          </a:p>
          <a:p>
            <a:pPr marL="285750" lvl="1" indent="-108000" latinLnBrk="0">
              <a:buFont typeface="Arial" panose="020B0604020202020204" pitchFamily="34" charset="0"/>
              <a:buChar char="•"/>
            </a:pPr>
            <a:r>
              <a:rPr lang="en-US" altLang="ko-KR" sz="1050" dirty="0">
                <a:cs typeface="+mj-cs"/>
              </a:rPr>
              <a:t>LGCOMMON Jira </a:t>
            </a:r>
            <a:r>
              <a:rPr lang="ko-KR" altLang="en-US" sz="1050" dirty="0">
                <a:cs typeface="+mj-cs"/>
              </a:rPr>
              <a:t>프로젝트 접근 권한이 없을 경우</a:t>
            </a:r>
            <a:r>
              <a:rPr lang="en-US" altLang="ko-KR" sz="1050" dirty="0">
                <a:cs typeface="+mj-cs"/>
              </a:rPr>
              <a:t>,</a:t>
            </a:r>
            <a:r>
              <a:rPr lang="ko-KR" altLang="en-US" sz="1050" dirty="0">
                <a:cs typeface="+mj-cs"/>
              </a:rPr>
              <a:t> </a:t>
            </a:r>
            <a:r>
              <a:rPr lang="en-US" altLang="ko-KR" sz="1050" b="1" u="sng" dirty="0">
                <a:cs typeface="+mj-cs"/>
                <a:hlinkClick r:id="rId4"/>
              </a:rPr>
              <a:t>bu-mgr@lge.com</a:t>
            </a:r>
            <a:r>
              <a:rPr lang="ko-KR" altLang="en-US" sz="1050" dirty="0">
                <a:cs typeface="+mj-cs"/>
              </a:rPr>
              <a:t>으로 이메일 문의 </a:t>
            </a:r>
            <a:br>
              <a:rPr lang="en-US" altLang="ko-KR" sz="1050" dirty="0">
                <a:cs typeface="+mj-cs"/>
              </a:rPr>
            </a:br>
            <a:endParaRPr lang="ko-KR" altLang="en-US" sz="1050" dirty="0">
              <a:cs typeface="+mj-cs"/>
            </a:endParaRPr>
          </a:p>
          <a:p>
            <a:r>
              <a:rPr lang="en-US" altLang="ko-KR" sz="1050" b="1" dirty="0">
                <a:latin typeface="+mn-lt"/>
                <a:ea typeface="+mn-ea"/>
              </a:rPr>
              <a:t>1.2 </a:t>
            </a:r>
            <a:r>
              <a:rPr lang="ko-KR" altLang="en-US" sz="1050" b="1" dirty="0">
                <a:latin typeface="+mn-lt"/>
                <a:ea typeface="+mn-ea"/>
              </a:rPr>
              <a:t>법인 인원</a:t>
            </a:r>
          </a:p>
          <a:p>
            <a:pPr marL="285750" lvl="1" indent="-108000" latinLnBrk="0">
              <a:buFont typeface="Arial" panose="020B0604020202020204" pitchFamily="34" charset="0"/>
              <a:buChar char="•"/>
            </a:pPr>
            <a:r>
              <a:rPr lang="ko-KR" altLang="en-US" sz="1050" dirty="0">
                <a:cs typeface="+mj-cs"/>
              </a:rPr>
              <a:t>소속 법인 </a:t>
            </a:r>
            <a:r>
              <a:rPr lang="en-US" altLang="ko-KR" sz="1050" dirty="0">
                <a:cs typeface="+mj-cs"/>
              </a:rPr>
              <a:t>Jira</a:t>
            </a:r>
            <a:r>
              <a:rPr lang="ko-KR" altLang="en-US" sz="1050" dirty="0">
                <a:cs typeface="+mj-cs"/>
              </a:rPr>
              <a:t> 프로젝트 접근 권한이 있을 경우</a:t>
            </a:r>
            <a:r>
              <a:rPr lang="en-US" altLang="ko-KR" sz="1050" dirty="0">
                <a:cs typeface="+mj-cs"/>
              </a:rPr>
              <a:t>, </a:t>
            </a:r>
            <a:r>
              <a:rPr lang="ko-KR" altLang="en-US" sz="1050" dirty="0">
                <a:cs typeface="+mj-cs"/>
              </a:rPr>
              <a:t>본인이 티켓 생성</a:t>
            </a:r>
          </a:p>
          <a:p>
            <a:pPr marL="432000" lvl="2" indent="-108000" latinLnBrk="0">
              <a:buFont typeface="Wingdings" panose="05000000000000000000" pitchFamily="2" charset="2"/>
              <a:buChar char="ü"/>
            </a:pPr>
            <a:r>
              <a:rPr lang="ko-KR" altLang="en-US" sz="1050" dirty="0">
                <a:cs typeface="+mj-cs"/>
              </a:rPr>
              <a:t> 법인 인원의 계정 신청은 각 국가의 프로젝트에 티켓 생성 </a:t>
            </a:r>
            <a:r>
              <a:rPr lang="en-US" altLang="ko-KR" sz="1050" dirty="0">
                <a:cs typeface="+mj-cs"/>
              </a:rPr>
              <a:t>(e.g. </a:t>
            </a:r>
            <a:r>
              <a:rPr lang="ko-KR" altLang="en-US" sz="1050" dirty="0">
                <a:cs typeface="+mj-cs"/>
              </a:rPr>
              <a:t>일본 법인 → </a:t>
            </a:r>
            <a:r>
              <a:rPr lang="en-US" altLang="ko-KR" sz="1050" dirty="0">
                <a:cs typeface="+mj-cs"/>
              </a:rPr>
              <a:t>LG.com GP1 Japan</a:t>
            </a:r>
            <a:r>
              <a:rPr lang="ko-KR" altLang="en-US" sz="1050" dirty="0">
                <a:cs typeface="+mj-cs"/>
              </a:rPr>
              <a:t> 프로젝트에 생성</a:t>
            </a:r>
            <a:r>
              <a:rPr lang="en-US" altLang="ko-KR" sz="1050" dirty="0">
                <a:cs typeface="+mj-cs"/>
              </a:rPr>
              <a:t>)</a:t>
            </a:r>
          </a:p>
          <a:p>
            <a:pPr marL="285750" lvl="1" indent="-108000" latinLnBrk="0">
              <a:buFont typeface="Arial" panose="020B0604020202020204" pitchFamily="34" charset="0"/>
              <a:buChar char="•"/>
            </a:pPr>
            <a:r>
              <a:rPr lang="ko-KR" altLang="en-US" sz="1050" dirty="0">
                <a:cs typeface="+mj-cs"/>
              </a:rPr>
              <a:t>법인 </a:t>
            </a:r>
            <a:r>
              <a:rPr lang="en-US" altLang="ko-KR" sz="1050" dirty="0">
                <a:cs typeface="+mj-cs"/>
              </a:rPr>
              <a:t>Jira</a:t>
            </a:r>
            <a:r>
              <a:rPr lang="ko-KR" altLang="en-US" sz="1050" dirty="0">
                <a:cs typeface="+mj-cs"/>
              </a:rPr>
              <a:t> 프로젝트 접근 권한이 없을 경우</a:t>
            </a:r>
            <a:r>
              <a:rPr lang="en-US" altLang="ko-KR" sz="1050" dirty="0">
                <a:cs typeface="+mj-cs"/>
              </a:rPr>
              <a:t>, </a:t>
            </a:r>
            <a:r>
              <a:rPr lang="ko-KR" altLang="en-US" sz="1050" dirty="0">
                <a:cs typeface="+mj-cs"/>
              </a:rPr>
              <a:t>각 국가의 </a:t>
            </a:r>
            <a:r>
              <a:rPr lang="en-US" altLang="ko-KR" sz="1050" dirty="0">
                <a:cs typeface="+mj-cs"/>
              </a:rPr>
              <a:t>CM (Country Manager)</a:t>
            </a:r>
            <a:r>
              <a:rPr lang="ko-KR" altLang="en-US" sz="1050" dirty="0"/>
              <a:t>에게 티켓 대리 등록 요청 </a:t>
            </a:r>
          </a:p>
        </p:txBody>
      </p:sp>
      <p:cxnSp>
        <p:nvCxnSpPr>
          <p:cNvPr id="84" name="직선 연결선 83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5298158" y="3906361"/>
            <a:ext cx="2217" cy="395812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/>
          <p:cNvSpPr/>
          <p:nvPr/>
        </p:nvSpPr>
        <p:spPr>
          <a:xfrm>
            <a:off x="2638425" y="3698530"/>
            <a:ext cx="2509634" cy="42721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rgbClr val="C00000"/>
                </a:solidFill>
              </a:ln>
            </a:endParaRPr>
          </a:p>
        </p:txBody>
      </p:sp>
      <p:sp>
        <p:nvSpPr>
          <p:cNvPr id="76" name="직사각형 75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723415" y="3809883"/>
            <a:ext cx="1001903" cy="212456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EP </a:t>
            </a: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품의 등록</a:t>
            </a:r>
          </a:p>
        </p:txBody>
      </p:sp>
      <p:sp>
        <p:nvSpPr>
          <p:cNvPr id="73" name="직사각형 72">
            <a:extLst>
              <a:ext uri="{FF2B5EF4-FFF2-40B4-BE49-F238E27FC236}">
                <a16:creationId xmlns:a16="http://schemas.microsoft.com/office/drawing/2014/main" id="{D8328821-F751-4A47-BB41-CF7F65AD7302}"/>
              </a:ext>
            </a:extLst>
          </p:cNvPr>
          <p:cNvSpPr/>
          <p:nvPr/>
        </p:nvSpPr>
        <p:spPr>
          <a:xfrm>
            <a:off x="4090026" y="3800133"/>
            <a:ext cx="970736" cy="212456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EP </a:t>
            </a: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품의</a:t>
            </a: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 </a:t>
            </a: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승인</a:t>
            </a:r>
          </a:p>
        </p:txBody>
      </p:sp>
      <p:cxnSp>
        <p:nvCxnSpPr>
          <p:cNvPr id="92" name="직선 연결선 91">
            <a:extLst>
              <a:ext uri="{FF2B5EF4-FFF2-40B4-BE49-F238E27FC236}">
                <a16:creationId xmlns:a16="http://schemas.microsoft.com/office/drawing/2014/main" id="{FAFCC899-0815-431D-BA6B-651F6643D01A}"/>
              </a:ext>
            </a:extLst>
          </p:cNvPr>
          <p:cNvCxnSpPr>
            <a:cxnSpLocks/>
          </p:cNvCxnSpPr>
          <p:nvPr/>
        </p:nvCxnSpPr>
        <p:spPr>
          <a:xfrm>
            <a:off x="3891025" y="3302982"/>
            <a:ext cx="2217" cy="395812"/>
          </a:xfrm>
          <a:prstGeom prst="line">
            <a:avLst/>
          </a:prstGeom>
          <a:ln w="34925">
            <a:solidFill>
              <a:schemeClr val="bg1">
                <a:lumMod val="50000"/>
              </a:schemeClr>
            </a:solidFill>
            <a:headEnd type="none"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직사각형 92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694666" y="4327575"/>
            <a:ext cx="5206983" cy="552641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 marR="0" lvl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Jira </a:t>
            </a:r>
            <a:r>
              <a:rPr kumimoji="0" lang="ko-KR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A50034"/>
                </a:solidFill>
                <a:effectLst/>
                <a:uLnTx/>
                <a:uFillTx/>
              </a:rPr>
              <a:t>계정이 </a:t>
            </a:r>
            <a:r>
              <a:rPr lang="ko-KR" altLang="en-US" sz="1050" dirty="0">
                <a:solidFill>
                  <a:srgbClr val="A50034"/>
                </a:solidFill>
              </a:rPr>
              <a:t>없는 본사 인원 → </a:t>
            </a:r>
            <a:r>
              <a:rPr lang="en-US" altLang="ko-KR" sz="1050" dirty="0">
                <a:solidFill>
                  <a:srgbClr val="A50034"/>
                </a:solidFill>
              </a:rPr>
              <a:t>EP </a:t>
            </a:r>
            <a:r>
              <a:rPr lang="ko-KR" altLang="en-US" sz="1050" dirty="0">
                <a:solidFill>
                  <a:srgbClr val="A50034"/>
                </a:solidFill>
              </a:rPr>
              <a:t>품의 진행 후 </a:t>
            </a:r>
            <a:r>
              <a:rPr lang="en-US" altLang="ko-KR" sz="1050" dirty="0">
                <a:solidFill>
                  <a:srgbClr val="A50034"/>
                </a:solidFill>
              </a:rPr>
              <a:t>BU Manager </a:t>
            </a:r>
            <a:r>
              <a:rPr lang="ko-KR" altLang="en-US" sz="1050" dirty="0">
                <a:solidFill>
                  <a:srgbClr val="A50034"/>
                </a:solidFill>
              </a:rPr>
              <a:t>에게 공유 및 티켓 생성 요청</a:t>
            </a:r>
            <a:endParaRPr lang="en-US" altLang="ko-KR" sz="1050" dirty="0">
              <a:solidFill>
                <a:srgbClr val="A50034"/>
              </a:solidFill>
            </a:endParaRPr>
          </a:p>
          <a:p>
            <a:pPr marL="88900" marR="0" lvl="0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srgbClr val="A50034"/>
                </a:solidFill>
              </a:rPr>
              <a:t>Jira </a:t>
            </a:r>
            <a:r>
              <a:rPr lang="ko-KR" altLang="en-US" sz="1050" dirty="0">
                <a:solidFill>
                  <a:srgbClr val="A50034"/>
                </a:solidFill>
              </a:rPr>
              <a:t>계정이 없는 법인 인원 → </a:t>
            </a:r>
            <a:r>
              <a:rPr lang="en-US" altLang="ko-KR" sz="1050" dirty="0">
                <a:solidFill>
                  <a:srgbClr val="A50034"/>
                </a:solidFill>
              </a:rPr>
              <a:t>EP</a:t>
            </a:r>
            <a:r>
              <a:rPr lang="ko-KR" altLang="en-US" sz="1050" dirty="0">
                <a:solidFill>
                  <a:srgbClr val="A50034"/>
                </a:solidFill>
              </a:rPr>
              <a:t> 품의 진행 후 해당 법인 </a:t>
            </a:r>
            <a:r>
              <a:rPr lang="en-US" altLang="ko-KR" sz="1050" dirty="0">
                <a:solidFill>
                  <a:srgbClr val="A50034"/>
                </a:solidFill>
              </a:rPr>
              <a:t>CM </a:t>
            </a:r>
            <a:r>
              <a:rPr lang="ko-KR" altLang="en-US" sz="1050" dirty="0">
                <a:solidFill>
                  <a:srgbClr val="A50034"/>
                </a:solidFill>
              </a:rPr>
              <a:t>에게 공유 및 티켓 생성 요청 </a:t>
            </a:r>
            <a:endParaRPr kumimoji="0" lang="ko-KR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A50034"/>
              </a:solidFill>
              <a:effectLst/>
              <a:uLnTx/>
              <a:uFillTx/>
            </a:endParaRPr>
          </a:p>
        </p:txBody>
      </p:sp>
      <p:sp>
        <p:nvSpPr>
          <p:cNvPr id="94" name="직사각형 93">
            <a:extLst>
              <a:ext uri="{FF2B5EF4-FFF2-40B4-BE49-F238E27FC236}">
                <a16:creationId xmlns:a16="http://schemas.microsoft.com/office/drawing/2014/main" id="{D38E939E-BB16-4EBF-9617-22505599AA72}"/>
              </a:ext>
            </a:extLst>
          </p:cNvPr>
          <p:cNvSpPr/>
          <p:nvPr/>
        </p:nvSpPr>
        <p:spPr>
          <a:xfrm>
            <a:off x="2496439" y="2960178"/>
            <a:ext cx="2802493" cy="346564"/>
          </a:xfrm>
          <a:prstGeom prst="rect">
            <a:avLst/>
          </a:prstGeom>
          <a:solidFill>
            <a:schemeClr val="bg1"/>
          </a:solidFill>
          <a:ln w="6350">
            <a:solidFill>
              <a:srgbClr val="A5003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050" dirty="0">
                <a:solidFill>
                  <a:srgbClr val="A50034"/>
                </a:solidFill>
              </a:rPr>
              <a:t>권한 변경</a:t>
            </a:r>
            <a:r>
              <a:rPr lang="en-US" altLang="ko-KR" sz="1050" dirty="0">
                <a:solidFill>
                  <a:srgbClr val="A50034"/>
                </a:solidFill>
              </a:rPr>
              <a:t> </a:t>
            </a:r>
            <a:r>
              <a:rPr lang="ko-KR" altLang="en-US" sz="1050" dirty="0">
                <a:solidFill>
                  <a:srgbClr val="A50034"/>
                </a:solidFill>
              </a:rPr>
              <a:t>건은 </a:t>
            </a:r>
            <a:r>
              <a:rPr lang="en-US" altLang="ko-KR" sz="1050" dirty="0">
                <a:solidFill>
                  <a:srgbClr val="A50034"/>
                </a:solidFill>
              </a:rPr>
              <a:t>EP </a:t>
            </a:r>
            <a:r>
              <a:rPr lang="ko-KR" altLang="en-US" sz="1050" dirty="0">
                <a:solidFill>
                  <a:srgbClr val="A50034"/>
                </a:solidFill>
              </a:rPr>
              <a:t>생략 가능</a:t>
            </a:r>
            <a:endParaRPr lang="en-US" altLang="ko-KR" sz="1050" dirty="0">
              <a:solidFill>
                <a:srgbClr val="A50034"/>
              </a:solidFill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050" dirty="0">
                <a:solidFill>
                  <a:srgbClr val="A50034"/>
                </a:solidFill>
              </a:rPr>
              <a:t>(</a:t>
            </a:r>
            <a:r>
              <a:rPr lang="ko-KR" altLang="en-US" sz="1050" dirty="0">
                <a:solidFill>
                  <a:srgbClr val="A50034"/>
                </a:solidFill>
              </a:rPr>
              <a:t>예외 시스템은 다음 장 참고</a:t>
            </a:r>
            <a:r>
              <a:rPr lang="en-US" altLang="ko-KR" sz="1050" dirty="0">
                <a:solidFill>
                  <a:srgbClr val="A50034"/>
                </a:solidFill>
              </a:rPr>
              <a:t>)</a:t>
            </a:r>
          </a:p>
        </p:txBody>
      </p:sp>
      <p:sp>
        <p:nvSpPr>
          <p:cNvPr id="21" name="슬라이드 번호 개체 틀 3">
            <a:extLst>
              <a:ext uri="{FF2B5EF4-FFF2-40B4-BE49-F238E27FC236}">
                <a16:creationId xmlns:a16="http://schemas.microsoft.com/office/drawing/2014/main" id="{03ED2ED8-06CF-4BFA-881C-ECEBBDAA2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4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847663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 vert="horz" wrap="square" lIns="91345" tIns="45672" rIns="91345" bIns="45672" rtlCol="0" anchor="t">
            <a:spAutoFit/>
          </a:bodyPr>
          <a:lstStyle/>
          <a:p>
            <a:r>
              <a:rPr lang="en-US" altLang="ko-KR" sz="1800" dirty="0">
                <a:latin typeface="+mn-lt"/>
                <a:ea typeface="+mn-ea"/>
              </a:rPr>
              <a:t>2. </a:t>
            </a:r>
            <a:r>
              <a:rPr lang="ko-KR" altLang="en-US" sz="1800" dirty="0">
                <a:latin typeface="+mn-lt"/>
                <a:ea typeface="+mn-ea"/>
              </a:rPr>
              <a:t>계정 신청 프로세스 </a:t>
            </a:r>
            <a:r>
              <a:rPr lang="en-US" altLang="ko-KR" sz="1800" dirty="0">
                <a:latin typeface="+mn-lt"/>
                <a:ea typeface="+mn-ea"/>
              </a:rPr>
              <a:t>&gt; 2.1 </a:t>
            </a:r>
            <a:r>
              <a:rPr lang="ko-KR" altLang="en-US" sz="1800" dirty="0">
                <a:latin typeface="+mn-lt"/>
                <a:ea typeface="+mn-ea"/>
              </a:rPr>
              <a:t>요청 타입 별 프로세스 </a:t>
            </a:r>
            <a:endParaRPr lang="ko-KR" altLang="en-US" dirty="0">
              <a:latin typeface="+mn-lt"/>
              <a:ea typeface="+mn-ea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276158"/>
              </p:ext>
            </p:extLst>
          </p:nvPr>
        </p:nvGraphicFramePr>
        <p:xfrm>
          <a:off x="233362" y="1196975"/>
          <a:ext cx="11725276" cy="5256209"/>
        </p:xfrm>
        <a:graphic>
          <a:graphicData uri="http://schemas.openxmlformats.org/drawingml/2006/table">
            <a:tbl>
              <a:tblPr/>
              <a:tblGrid>
                <a:gridCol w="1781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61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500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8396"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+mn-lt"/>
                          <a:ea typeface="+mn-ea"/>
                        </a:rPr>
                        <a:t>요청 타입</a:t>
                      </a:r>
                      <a:endParaRPr lang="en-US" sz="140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</a:rPr>
                        <a:t>시스템</a:t>
                      </a:r>
                      <a:endParaRPr lang="en-US" sz="140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u="none" strike="noStrike" dirty="0">
                          <a:effectLst/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400" b="1" u="none" strike="noStrike" dirty="0">
                          <a:effectLst/>
                          <a:latin typeface="+mn-lt"/>
                          <a:ea typeface="+mn-ea"/>
                        </a:rPr>
                        <a:t>품의 필요 여부</a:t>
                      </a:r>
                      <a:endParaRPr lang="en-US" sz="140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u="none" strike="noStrike" dirty="0">
                          <a:effectLst/>
                          <a:latin typeface="+mn-lt"/>
                          <a:ea typeface="+mn-ea"/>
                        </a:rPr>
                        <a:t>설명</a:t>
                      </a:r>
                      <a:endParaRPr lang="en-US" sz="1400" b="1" u="none" strike="noStrike" dirty="0">
                        <a:effectLst/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2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290">
                <a:tc rowSpan="3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계정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신규 생성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Jira/Confluence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Jira/Confluence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의 계정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권한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)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 신규 생성하는 경우 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</a:t>
                      </a:r>
                      <a:r>
                        <a:rPr lang="en-US" altLang="ko-KR" sz="1050" b="0" u="none" dirty="0"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050" b="0" u="none" dirty="0">
                          <a:latin typeface="+mn-lt"/>
                          <a:ea typeface="+mn-ea"/>
                        </a:rPr>
                        <a:t>품의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접수</a:t>
                      </a:r>
                      <a:endParaRPr lang="ko-KR" altLang="en-US" sz="1050" b="0" u="non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290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050" b="1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기타 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LG.com 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시스템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기타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LG.com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시스템의 계정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권한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)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신규 생성하는 경우 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EP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품의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접수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</a:t>
                      </a:r>
                      <a:r>
                        <a:rPr lang="en-US" altLang="ko-KR" sz="1050" b="0" u="none" baseline="0" dirty="0" err="1">
                          <a:latin typeface="+mn-lt"/>
                          <a:ea typeface="+mn-ea"/>
                        </a:rPr>
                        <a:t>Magento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시스템은 별첨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7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참조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290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OMS DB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의 계정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권한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)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신규 생성하는 경우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1) EP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품의 →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2) CSR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접수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6290">
                <a:tc rowSpan="3">
                  <a:txBody>
                    <a:bodyPr/>
                    <a:lstStyle/>
                    <a:p>
                      <a:pPr algn="ctr"/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권한 추가 및 변경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Jira/Confluence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Jira/Confluence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계정이 이미 있으나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,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특정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 Project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에 추가로 권한이 필요한 경우 </a:t>
                      </a:r>
                      <a:endParaRPr lang="en-US" altLang="ko-KR" sz="1050" b="0" u="non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품의 생략 가능하므로 바로 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CSR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접수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2121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기타 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LG.com 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시스템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기타 </a:t>
                      </a: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LG.com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시스템의 사용 권한을 전환하고 싶은 경우 </a:t>
                      </a: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(e.g. View </a:t>
                      </a:r>
                      <a:r>
                        <a:rPr lang="en-US" altLang="ko-KR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 View &amp; Edit)</a:t>
                      </a: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품의 생략 가능하므로 바로 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CSR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접수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시스템 권한 추가 사유 상세 기입 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(Magento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시스템은 별첨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7 </a:t>
                      </a:r>
                      <a:r>
                        <a:rPr lang="ko-KR" altLang="en-US" sz="1050" b="0" u="none" baseline="0" dirty="0">
                          <a:latin typeface="+mn-lt"/>
                          <a:ea typeface="+mn-ea"/>
                        </a:rPr>
                        <a:t>참조</a:t>
                      </a:r>
                      <a:r>
                        <a:rPr lang="en-US" altLang="ko-KR" sz="1050" b="0" u="none" baseline="0" dirty="0">
                          <a:latin typeface="+mn-lt"/>
                          <a:ea typeface="+mn-ea"/>
                        </a:rPr>
                        <a:t>)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290">
                <a:tc vMerge="1">
                  <a:txBody>
                    <a:bodyPr/>
                    <a:lstStyle/>
                    <a:p>
                      <a:pPr algn="ctr"/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계정 연장 건으로 품의 진행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2121">
                <a:tc rowSpan="2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계정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 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연장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기타 </a:t>
                      </a: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LG.com </a:t>
                      </a:r>
                      <a:r>
                        <a:rPr lang="ko-KR" altLang="en-US" sz="1050" b="0" baseline="0" dirty="0">
                          <a:latin typeface="+mn-lt"/>
                          <a:ea typeface="+mn-ea"/>
                        </a:rPr>
                        <a:t>시스템 </a:t>
                      </a:r>
                      <a:endParaRPr lang="en-US" altLang="ko-KR" sz="1050" b="0" baseline="0" dirty="0">
                        <a:latin typeface="+mn-lt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050" b="1" baseline="0" dirty="0">
                          <a:solidFill>
                            <a:srgbClr val="A50034"/>
                          </a:solidFill>
                          <a:latin typeface="+mn-lt"/>
                          <a:ea typeface="+mn-ea"/>
                        </a:rPr>
                        <a:t>X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기타 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LG.com </a:t>
                      </a: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시스템 계정</a:t>
                      </a:r>
                      <a:r>
                        <a:rPr lang="ko-KR" alt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이 만료되어 연장 해야 하는 경우</a:t>
                      </a:r>
                      <a:endParaRPr lang="en-US" altLang="ko-KR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EP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품의 생략 가능하므로 바로 </a:t>
                      </a:r>
                      <a:r>
                        <a:rPr lang="en-US" altLang="ko-KR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CSR </a:t>
                      </a: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접수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시스템 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계정 연장 사유 상세 기입</a:t>
                      </a:r>
                      <a:endParaRPr lang="ko-KR" altLang="en-US" sz="1050" b="0" u="sng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32121">
                <a:tc vMerge="1"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200" b="0" baseline="0" dirty="0">
                        <a:latin typeface="+mn-ea"/>
                        <a:ea typeface="+mn-ea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0" baseline="0" dirty="0">
                          <a:latin typeface="+mn-lt"/>
                          <a:ea typeface="+mn-ea"/>
                        </a:rPr>
                        <a:t>OMS DB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50" b="1" baseline="0" dirty="0">
                          <a:latin typeface="+mn-lt"/>
                          <a:ea typeface="+mn-ea"/>
                        </a:rPr>
                        <a:t>O</a:t>
                      </a: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OMS DB </a:t>
                      </a: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계정</a:t>
                      </a:r>
                      <a:r>
                        <a:rPr lang="ko-KR" altLang="en-US" sz="1050" b="0" u="non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이 만료되어 연장 해야 하는 경우</a:t>
                      </a:r>
                      <a:endParaRPr lang="en-US" altLang="ko-KR" sz="1050" b="0" u="non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계정 연장 건으로 품의 진행</a:t>
                      </a:r>
                      <a:endParaRPr lang="en-US" altLang="ko-KR" sz="1050" b="0" u="none" baseline="0" dirty="0">
                        <a:latin typeface="+mn-lt"/>
                        <a:ea typeface="+mn-ea"/>
                      </a:endParaRPr>
                    </a:p>
                    <a:p>
                      <a:pPr marL="0" marR="0" lvl="0" indent="0" algn="l" defTabSz="913486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시스템</a:t>
                      </a:r>
                      <a:r>
                        <a:rPr lang="en-US" altLang="ko-KR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050" b="0" u="non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계정 연장 사유 상세 기입</a:t>
                      </a:r>
                      <a:endParaRPr lang="ko-KR" altLang="en-US" sz="1050" b="0" u="sng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내용 개체 틀 2"/>
          <p:cNvSpPr txBox="1">
            <a:spLocks/>
          </p:cNvSpPr>
          <p:nvPr/>
        </p:nvSpPr>
        <p:spPr>
          <a:xfrm>
            <a:off x="221803" y="6436033"/>
            <a:ext cx="11750215" cy="230832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l" defTabSz="913486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599" b="0" kern="1200" baseline="0" dirty="0" smtClean="0">
                <a:solidFill>
                  <a:schemeClr val="tx1"/>
                </a:solidFill>
                <a:latin typeface="Arial Narrow" panose="020B0606020202030204" pitchFamily="34" charset="0"/>
                <a:ea typeface="LG스마트체 Regular" panose="020B0600000101010101" pitchFamily="50" charset="-127"/>
                <a:cs typeface="+mj-cs"/>
              </a:defRPr>
            </a:lvl1pPr>
            <a:lvl2pPr marL="456743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797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3486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23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0229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6971" indent="0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None/>
              <a:defRPr lang="ko-KR" altLang="en-US" sz="1998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2086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8829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5571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2314" indent="-228371" algn="l" defTabSz="913486" rtl="0" eaLnBrk="1" latin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 sz="19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latinLnBrk="1">
              <a:spcBef>
                <a:spcPts val="0"/>
              </a:spcBef>
              <a:defRPr/>
            </a:pPr>
            <a:r>
              <a:rPr kumimoji="1" lang="en-US" altLang="ko-KR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※ </a:t>
            </a:r>
            <a:r>
              <a:rPr kumimoji="1" lang="ko-KR" altLang="en-US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기타 </a:t>
            </a:r>
            <a:r>
              <a:rPr kumimoji="1" lang="en-US" altLang="ko-KR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LG.com </a:t>
            </a:r>
            <a:r>
              <a:rPr kumimoji="1" lang="ko-KR" altLang="en-US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시스템</a:t>
            </a:r>
            <a:r>
              <a:rPr kumimoji="1" lang="en-US" altLang="ko-KR" sz="900" b="1" dirty="0">
                <a:solidFill>
                  <a:srgbClr val="006600"/>
                </a:solidFill>
                <a:latin typeface="+mn-lt"/>
                <a:ea typeface="+mn-ea"/>
                <a:cs typeface="+mn-cs"/>
              </a:rPr>
              <a:t>: AEM, CMS, GP1/CMS Admin, Magento, Coveo, Brightcove, GP1 M/W</a:t>
            </a:r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0893" y="599447"/>
            <a:ext cx="11750215" cy="566309"/>
          </a:xfrm>
        </p:spPr>
        <p:txBody>
          <a:bodyPr/>
          <a:lstStyle/>
          <a:p>
            <a:pPr marL="108000" indent="-108000"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  <a:ea typeface="+mn-ea"/>
                <a:sym typeface="맑은 고딕"/>
              </a:rPr>
              <a:t>모든 계정 및 권한 신청은 </a:t>
            </a:r>
            <a:r>
              <a:rPr lang="en-US" altLang="ko-KR" sz="1400" dirty="0">
                <a:latin typeface="+mn-lt"/>
                <a:ea typeface="+mn-ea"/>
                <a:sym typeface="맑은 고딕"/>
              </a:rPr>
              <a:t>EP </a:t>
            </a:r>
            <a:r>
              <a:rPr lang="ko-KR" altLang="en-US" sz="1400" dirty="0">
                <a:latin typeface="+mn-lt"/>
                <a:ea typeface="+mn-ea"/>
                <a:sym typeface="맑은 고딕"/>
              </a:rPr>
              <a:t>품의 발급 후 </a:t>
            </a:r>
            <a:r>
              <a:rPr lang="en-US" altLang="ko-KR" sz="1400" dirty="0">
                <a:latin typeface="+mn-lt"/>
                <a:ea typeface="+mn-ea"/>
                <a:sym typeface="맑은 고딕"/>
              </a:rPr>
              <a:t>Jira</a:t>
            </a:r>
            <a:r>
              <a:rPr lang="ko-KR" altLang="en-US" sz="1400" dirty="0">
                <a:latin typeface="+mn-lt"/>
                <a:ea typeface="+mn-ea"/>
                <a:sym typeface="맑은 고딕"/>
              </a:rPr>
              <a:t> </a:t>
            </a:r>
            <a:r>
              <a:rPr lang="en-US" altLang="ko-KR" sz="1400" dirty="0">
                <a:latin typeface="+mn-lt"/>
                <a:ea typeface="+mn-ea"/>
                <a:sym typeface="맑은 고딕"/>
              </a:rPr>
              <a:t>CSR</a:t>
            </a:r>
            <a:r>
              <a:rPr lang="ko-KR" altLang="en-US" sz="1400" dirty="0">
                <a:latin typeface="+mn-lt"/>
                <a:ea typeface="+mn-ea"/>
                <a:sym typeface="맑은 고딕"/>
              </a:rPr>
              <a:t>로 진행</a:t>
            </a:r>
            <a:endParaRPr lang="en-US" altLang="ko-KR" sz="1400" dirty="0">
              <a:latin typeface="+mn-lt"/>
              <a:ea typeface="+mn-ea"/>
              <a:sym typeface="맑은 고딕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ko-KR" altLang="en-US" sz="1400" dirty="0">
                <a:latin typeface="+mn-lt"/>
                <a:ea typeface="+mn-ea"/>
              </a:rPr>
              <a:t>요청 타입</a:t>
            </a:r>
            <a:r>
              <a:rPr lang="en-US" altLang="ko-KR" sz="1400" dirty="0">
                <a:latin typeface="+mn-lt"/>
                <a:ea typeface="+mn-ea"/>
              </a:rPr>
              <a:t> </a:t>
            </a:r>
            <a:r>
              <a:rPr lang="ko-KR" altLang="en-US" sz="1400" dirty="0">
                <a:latin typeface="+mn-lt"/>
                <a:ea typeface="+mn-ea"/>
              </a:rPr>
              <a:t>별 </a:t>
            </a:r>
            <a:r>
              <a:rPr lang="en-US" altLang="ko-KR" sz="1400" dirty="0">
                <a:latin typeface="+mn-lt"/>
                <a:ea typeface="+mn-ea"/>
              </a:rPr>
              <a:t>EP </a:t>
            </a:r>
            <a:r>
              <a:rPr lang="ko-KR" altLang="en-US" sz="1400" dirty="0">
                <a:latin typeface="+mn-lt"/>
                <a:ea typeface="+mn-ea"/>
              </a:rPr>
              <a:t>품의 필요 여부 및 설명은 하단 표 참고</a:t>
            </a:r>
            <a:endParaRPr lang="ko-KR" altLang="en-US" sz="1400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  <p:sp>
        <p:nvSpPr>
          <p:cNvPr id="7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A9AC816-A2A2-4A34-B785-79359C883419}"/>
              </a:ext>
            </a:extLst>
          </p:cNvPr>
          <p:cNvSpPr/>
          <p:nvPr/>
        </p:nvSpPr>
        <p:spPr>
          <a:xfrm rot="10800000">
            <a:off x="9232210" y="2486854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</a:endParaRPr>
          </a:p>
        </p:txBody>
      </p:sp>
      <p:sp>
        <p:nvSpPr>
          <p:cNvPr id="8" name="실행 단추: 시작 75">
            <a:hlinkClick r:id="rId3" action="ppaction://hlinksldjump" highlightClick="1"/>
            <a:extLst>
              <a:ext uri="{FF2B5EF4-FFF2-40B4-BE49-F238E27FC236}">
                <a16:creationId xmlns:a16="http://schemas.microsoft.com/office/drawing/2014/main" id="{5A9AC816-A2A2-4A34-B785-79359C883419}"/>
              </a:ext>
            </a:extLst>
          </p:cNvPr>
          <p:cNvSpPr/>
          <p:nvPr/>
        </p:nvSpPr>
        <p:spPr>
          <a:xfrm rot="10800000">
            <a:off x="9569837" y="4366332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</a:endParaRPr>
          </a:p>
        </p:txBody>
      </p:sp>
      <p:sp>
        <p:nvSpPr>
          <p:cNvPr id="13" name="슬라이드 번호 개체 틀 3">
            <a:extLst>
              <a:ext uri="{FF2B5EF4-FFF2-40B4-BE49-F238E27FC236}">
                <a16:creationId xmlns:a16="http://schemas.microsoft.com/office/drawing/2014/main" id="{46A864BF-4578-40DA-8EA2-E44C45544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56731" y="6642556"/>
            <a:ext cx="865790" cy="215444"/>
          </a:xfrm>
        </p:spPr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5</a:t>
            </a:fld>
            <a:endParaRPr lang="ko-KR" altLang="en-US" dirty="0">
              <a:solidFill>
                <a:prstClr val="black"/>
              </a:solidFill>
              <a:sym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000479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17AA88-3849-449E-947B-99D6A4B9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/>
              <a:t>2. </a:t>
            </a:r>
            <a:r>
              <a:rPr lang="ko-KR" altLang="en-US" sz="1800" dirty="0"/>
              <a:t>계정 신청 프로세스 </a:t>
            </a:r>
            <a:r>
              <a:rPr lang="en-US" altLang="ko-KR" sz="1800" dirty="0"/>
              <a:t>&gt; 2.2 EP </a:t>
            </a:r>
            <a:r>
              <a:rPr lang="ko-KR" altLang="en-US" sz="1800" dirty="0"/>
              <a:t>품의 신청 방법</a:t>
            </a:r>
            <a:r>
              <a:rPr lang="en-US" altLang="ko-KR" sz="1800" dirty="0"/>
              <a:t>(1/4)</a:t>
            </a:r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AA4F28C-A589-4B67-A0C8-6F4898475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6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grpSp>
        <p:nvGrpSpPr>
          <p:cNvPr id="34" name="그룹 33">
            <a:extLst>
              <a:ext uri="{FF2B5EF4-FFF2-40B4-BE49-F238E27FC236}">
                <a16:creationId xmlns:a16="http://schemas.microsoft.com/office/drawing/2014/main" id="{E44C1EAD-74A2-4878-9270-2A3A85F9DA42}"/>
              </a:ext>
            </a:extLst>
          </p:cNvPr>
          <p:cNvGrpSpPr/>
          <p:nvPr/>
        </p:nvGrpSpPr>
        <p:grpSpPr>
          <a:xfrm>
            <a:off x="233362" y="1160373"/>
            <a:ext cx="7902234" cy="4537253"/>
            <a:chOff x="397785" y="1109049"/>
            <a:chExt cx="8057957" cy="4534668"/>
          </a:xfrm>
        </p:grpSpPr>
        <p:pic>
          <p:nvPicPr>
            <p:cNvPr id="16" name="그림 15">
              <a:extLst>
                <a:ext uri="{FF2B5EF4-FFF2-40B4-BE49-F238E27FC236}">
                  <a16:creationId xmlns:a16="http://schemas.microsoft.com/office/drawing/2014/main" id="{F566F7D9-2704-4B86-828A-75D87DD2544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r="29488" b="22082"/>
            <a:stretch/>
          </p:blipFill>
          <p:spPr>
            <a:xfrm>
              <a:off x="436563" y="1109049"/>
              <a:ext cx="8019179" cy="4534668"/>
            </a:xfrm>
            <a:prstGeom prst="rect">
              <a:avLst/>
            </a:prstGeom>
          </p:spPr>
        </p:pic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53381BA4-2F42-45C8-B2FD-24E37D32913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64742" y="1819275"/>
              <a:ext cx="1704975" cy="2978917"/>
            </a:xfrm>
            <a:prstGeom prst="rect">
              <a:avLst/>
            </a:prstGeom>
          </p:spPr>
        </p:pic>
        <p:sp>
          <p:nvSpPr>
            <p:cNvPr id="25" name="직사각형 24">
              <a:extLst>
                <a:ext uri="{FF2B5EF4-FFF2-40B4-BE49-F238E27FC236}">
                  <a16:creationId xmlns:a16="http://schemas.microsoft.com/office/drawing/2014/main" id="{A48BAFA3-4D86-48F4-84CE-981322B1B78B}"/>
                </a:ext>
              </a:extLst>
            </p:cNvPr>
            <p:cNvSpPr/>
            <p:nvPr/>
          </p:nvSpPr>
          <p:spPr>
            <a:xfrm>
              <a:off x="529589" y="1452265"/>
              <a:ext cx="1962785" cy="405110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6" name="사각형: 둥근 모서리 102">
              <a:extLst>
                <a:ext uri="{FF2B5EF4-FFF2-40B4-BE49-F238E27FC236}">
                  <a16:creationId xmlns:a16="http://schemas.microsoft.com/office/drawing/2014/main" id="{74234170-AE6B-4A40-AE83-01AB26716ADF}"/>
                </a:ext>
              </a:extLst>
            </p:cNvPr>
            <p:cNvSpPr/>
            <p:nvPr/>
          </p:nvSpPr>
          <p:spPr>
            <a:xfrm>
              <a:off x="397785" y="1336200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1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sp>
          <p:nvSpPr>
            <p:cNvPr id="28" name="직사각형 27">
              <a:extLst>
                <a:ext uri="{FF2B5EF4-FFF2-40B4-BE49-F238E27FC236}">
                  <a16:creationId xmlns:a16="http://schemas.microsoft.com/office/drawing/2014/main" id="{782597B2-B6CC-4D23-ABFD-1A158D5C2B90}"/>
                </a:ext>
              </a:extLst>
            </p:cNvPr>
            <p:cNvSpPr/>
            <p:nvPr/>
          </p:nvSpPr>
          <p:spPr>
            <a:xfrm>
              <a:off x="3636857" y="1452265"/>
              <a:ext cx="981393" cy="405110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27" name="사각형: 둥근 모서리 102">
              <a:extLst>
                <a:ext uri="{FF2B5EF4-FFF2-40B4-BE49-F238E27FC236}">
                  <a16:creationId xmlns:a16="http://schemas.microsoft.com/office/drawing/2014/main" id="{7AF0FB15-B7BA-4140-8D98-2A4032A024A2}"/>
                </a:ext>
              </a:extLst>
            </p:cNvPr>
            <p:cNvSpPr/>
            <p:nvPr/>
          </p:nvSpPr>
          <p:spPr>
            <a:xfrm>
              <a:off x="3503275" y="1336200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2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sp>
          <p:nvSpPr>
            <p:cNvPr id="29" name="직사각형 28">
              <a:extLst>
                <a:ext uri="{FF2B5EF4-FFF2-40B4-BE49-F238E27FC236}">
                  <a16:creationId xmlns:a16="http://schemas.microsoft.com/office/drawing/2014/main" id="{743AA0BB-74FC-4A15-8A50-2481FF7C4BC1}"/>
                </a:ext>
              </a:extLst>
            </p:cNvPr>
            <p:cNvSpPr/>
            <p:nvPr/>
          </p:nvSpPr>
          <p:spPr>
            <a:xfrm>
              <a:off x="3641990" y="2547838"/>
              <a:ext cx="1727727" cy="296962"/>
            </a:xfrm>
            <a:prstGeom prst="rect">
              <a:avLst/>
            </a:prstGeom>
            <a:ln w="28575">
              <a:solidFill>
                <a:srgbClr val="BF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black"/>
                </a:solidFill>
              </a:endParaRPr>
            </a:p>
          </p:txBody>
        </p:sp>
        <p:sp>
          <p:nvSpPr>
            <p:cNvPr id="30" name="사각형: 둥근 모서리 102">
              <a:extLst>
                <a:ext uri="{FF2B5EF4-FFF2-40B4-BE49-F238E27FC236}">
                  <a16:creationId xmlns:a16="http://schemas.microsoft.com/office/drawing/2014/main" id="{C26151EF-5DBE-4B01-BC4D-3D31FF22F634}"/>
                </a:ext>
              </a:extLst>
            </p:cNvPr>
            <p:cNvSpPr/>
            <p:nvPr/>
          </p:nvSpPr>
          <p:spPr>
            <a:xfrm>
              <a:off x="3503275" y="2392477"/>
              <a:ext cx="228386" cy="228386"/>
            </a:xfrm>
            <a:prstGeom prst="roundRect">
              <a:avLst>
                <a:gd name="adj" fmla="val 50000"/>
              </a:avLst>
            </a:prstGeom>
            <a:solidFill>
              <a:srgbClr val="A70B14"/>
            </a:solidFill>
            <a:ln w="3175">
              <a:noFill/>
              <a:prstDash val="dash"/>
            </a:ln>
            <a:effectLst>
              <a:outerShdw blurRad="50800" dist="25400" dir="1500000" algn="tl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en-US" altLang="ko-KR" sz="1100" b="1" dirty="0">
                  <a:solidFill>
                    <a:prstClr val="white"/>
                  </a:solidFill>
                </a:rPr>
                <a:t>3</a:t>
              </a:r>
              <a:endParaRPr kumimoji="1" lang="ko-KR" altLang="en-US" sz="1100" b="1" dirty="0">
                <a:solidFill>
                  <a:prstClr val="white"/>
                </a:solidFill>
              </a:endParaRPr>
            </a:p>
          </p:txBody>
        </p:sp>
        <p:cxnSp>
          <p:nvCxnSpPr>
            <p:cNvPr id="31" name="꺾인 연결선 16">
              <a:extLst>
                <a:ext uri="{FF2B5EF4-FFF2-40B4-BE49-F238E27FC236}">
                  <a16:creationId xmlns:a16="http://schemas.microsoft.com/office/drawing/2014/main" id="{5F59159B-A7A7-4312-A129-56A487740677}"/>
                </a:ext>
              </a:extLst>
            </p:cNvPr>
            <p:cNvCxnSpPr>
              <a:cxnSpLocks/>
              <a:stCxn id="28" idx="1"/>
              <a:endCxn id="29" idx="1"/>
            </p:cNvCxnSpPr>
            <p:nvPr/>
          </p:nvCxnSpPr>
          <p:spPr>
            <a:xfrm rot="10800000" flipH="1" flipV="1">
              <a:off x="3636856" y="1654819"/>
              <a:ext cx="5133" cy="1041499"/>
            </a:xfrm>
            <a:prstGeom prst="bentConnector3">
              <a:avLst>
                <a:gd name="adj1" fmla="val -4453536"/>
              </a:avLst>
            </a:prstGeom>
            <a:ln w="12700">
              <a:solidFill>
                <a:srgbClr val="C00000"/>
              </a:solidFill>
              <a:headEnd type="oval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AC7C198A-A9AA-4AF6-9B11-BB9FD5A7BE1A}"/>
              </a:ext>
            </a:extLst>
          </p:cNvPr>
          <p:cNvSpPr/>
          <p:nvPr/>
        </p:nvSpPr>
        <p:spPr>
          <a:xfrm>
            <a:off x="8620125" y="1196975"/>
            <a:ext cx="3338513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non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[EP MAIN] </a:t>
            </a:r>
            <a:r>
              <a:rPr lang="ko-KR" altLang="en-US" sz="1200" dirty="0">
                <a:ea typeface="LG스마트체 Regular" panose="020B0600000101010101" pitchFamily="50" charset="-127"/>
              </a:rPr>
              <a:t>접속 및 로그인 </a:t>
            </a:r>
            <a:endParaRPr lang="en-US" altLang="ko-KR" sz="1200" b="1" dirty="0">
              <a:ea typeface="LG스마트체 Regular" panose="020B0600000101010101" pitchFamily="50" charset="-127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ea typeface="LG스마트체 Regular" panose="020B0600000101010101" pitchFamily="50" charset="-127"/>
              </a:rPr>
              <a:t>상단 네비게이션 바에서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[Work]</a:t>
            </a:r>
            <a:r>
              <a:rPr lang="en-US" altLang="ko-KR" sz="1200" dirty="0">
                <a:ea typeface="LG스마트체 Regular" panose="020B0600000101010101" pitchFamily="50" charset="-127"/>
              </a:rPr>
              <a:t> </a:t>
            </a:r>
            <a:r>
              <a:rPr lang="ko-KR" altLang="en-US" sz="1200" dirty="0">
                <a:ea typeface="LG스마트체 Regular" panose="020B0600000101010101" pitchFamily="50" charset="-127"/>
              </a:rPr>
              <a:t>클릭 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 </a:t>
            </a:r>
            <a:r>
              <a:rPr lang="en-US" altLang="ko-KR" sz="1200" b="1" dirty="0">
                <a:ea typeface="LG스마트체 Regular" panose="020B0600000101010101" pitchFamily="50" charset="-127"/>
              </a:rPr>
              <a:t>[Request]</a:t>
            </a:r>
            <a:r>
              <a:rPr lang="en-US" altLang="ko-KR" sz="1200" dirty="0">
                <a:ea typeface="LG스마트체 Regular" panose="020B0600000101010101" pitchFamily="50" charset="-127"/>
              </a:rPr>
              <a:t> </a:t>
            </a:r>
            <a:r>
              <a:rPr lang="ko-KR" altLang="en-US" sz="1200" dirty="0">
                <a:ea typeface="LG스마트체 Regular" panose="020B0600000101010101" pitchFamily="50" charset="-127"/>
              </a:rPr>
              <a:t>클릭</a:t>
            </a:r>
            <a:endParaRPr lang="en-US" altLang="ko-KR" sz="1200" dirty="0">
              <a:ea typeface="LG스마트체 Regular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7086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그림 13">
            <a:extLst>
              <a:ext uri="{FF2B5EF4-FFF2-40B4-BE49-F238E27FC236}">
                <a16:creationId xmlns:a16="http://schemas.microsoft.com/office/drawing/2014/main" id="{3326E01F-47AF-4466-A70C-9FF4D68F44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63" y="1196975"/>
            <a:ext cx="8020050" cy="379095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91A657F0-DFEB-4059-B47C-884D807B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</a:rPr>
              <a:t>2. </a:t>
            </a:r>
            <a:r>
              <a:rPr lang="ko-KR" altLang="en-US" sz="1800" dirty="0">
                <a:latin typeface="+mn-lt"/>
              </a:rPr>
              <a:t>계정 신청 프로세스 </a:t>
            </a:r>
            <a:r>
              <a:rPr lang="en-US" altLang="ko-KR" sz="1800" dirty="0">
                <a:latin typeface="+mn-lt"/>
              </a:rPr>
              <a:t>&gt; 2.2 EP </a:t>
            </a:r>
            <a:r>
              <a:rPr lang="ko-KR" altLang="en-US" sz="1800" dirty="0">
                <a:latin typeface="+mn-lt"/>
              </a:rPr>
              <a:t>품의 신청 방법</a:t>
            </a:r>
            <a:r>
              <a:rPr lang="en-US" altLang="ko-KR" sz="1800" dirty="0">
                <a:latin typeface="+mn-lt"/>
              </a:rPr>
              <a:t>(2/4)</a:t>
            </a:r>
            <a:r>
              <a:rPr lang="ko-KR" altLang="en-US" sz="1800" dirty="0">
                <a:latin typeface="+mn-lt"/>
              </a:rPr>
              <a:t> </a:t>
            </a:r>
            <a:endParaRPr lang="ko-KR" altLang="en-US" dirty="0">
              <a:latin typeface="+mn-lt"/>
            </a:endParaRPr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28DFDF46-1873-400D-9B65-C71F58CCB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150" y="620713"/>
            <a:ext cx="701700" cy="338137"/>
          </a:xfrm>
        </p:spPr>
      </p:pic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F56AB8FF-1BEF-48CB-8445-02890C17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7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25950B8-DB7A-4FB3-B983-88017FBFCAEF}"/>
              </a:ext>
            </a:extLst>
          </p:cNvPr>
          <p:cNvSpPr/>
          <p:nvPr/>
        </p:nvSpPr>
        <p:spPr>
          <a:xfrm>
            <a:off x="8620125" y="1196975"/>
            <a:ext cx="3338513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non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 </a:t>
            </a:r>
            <a:r>
              <a:rPr lang="en-US" altLang="ko-KR" sz="1200" dirty="0">
                <a:ea typeface="LG스마트체 Regular" panose="020B0600000101010101" pitchFamily="50" charset="-127"/>
              </a:rPr>
              <a:t>[</a:t>
            </a:r>
            <a:r>
              <a:rPr lang="ko-KR" altLang="en-US" sz="1200" b="1" dirty="0"/>
              <a:t>새문서</a:t>
            </a:r>
            <a:r>
              <a:rPr lang="en-US" altLang="ko-KR" sz="1200" dirty="0"/>
              <a:t>] </a:t>
            </a:r>
            <a:r>
              <a:rPr lang="ko-KR" altLang="en-US" sz="1200" dirty="0"/>
              <a:t>클릭</a:t>
            </a:r>
            <a:endParaRPr lang="en-US" altLang="ko-KR" sz="1200" dirty="0"/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ea typeface="LG스마트체 Regular" panose="020B0600000101010101" pitchFamily="50" charset="-127"/>
              </a:rPr>
              <a:t> </a:t>
            </a:r>
            <a:r>
              <a:rPr lang="en-US" altLang="ko-KR" sz="1200" dirty="0"/>
              <a:t>[</a:t>
            </a:r>
            <a:r>
              <a:rPr lang="en-US" altLang="ko-KR" sz="1200" b="1" dirty="0"/>
              <a:t>Form </a:t>
            </a:r>
            <a:r>
              <a:rPr lang="ko-KR" altLang="en-US" sz="1200" b="1" dirty="0"/>
              <a:t>선택</a:t>
            </a:r>
            <a:r>
              <a:rPr lang="en-US" altLang="ko-KR" sz="1200" dirty="0"/>
              <a:t>] </a:t>
            </a:r>
            <a:r>
              <a:rPr lang="ko-KR" altLang="en-US" sz="1200" dirty="0"/>
              <a:t>클릭</a:t>
            </a:r>
            <a:endParaRPr lang="en-US" altLang="ko-KR" sz="1200" b="1" dirty="0">
              <a:ea typeface="LG스마트체 Regular" panose="020B0600000101010101" pitchFamily="50" charset="-127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ea typeface="LG스마트체 Regular" panose="020B0600000101010101" pitchFamily="50" charset="-127"/>
              </a:rPr>
              <a:t> </a:t>
            </a:r>
            <a:r>
              <a:rPr lang="en-US" altLang="ko-KR" sz="1200" dirty="0">
                <a:ea typeface="LG스마트체 Regular" panose="020B0600000101010101" pitchFamily="50" charset="-127"/>
              </a:rPr>
              <a:t>‘</a:t>
            </a:r>
            <a:r>
              <a:rPr lang="en-US" altLang="ko-KR" sz="1200" b="1" dirty="0"/>
              <a:t>Form </a:t>
            </a:r>
            <a:r>
              <a:rPr lang="ko-KR" altLang="en-US" sz="1200" b="1" dirty="0"/>
              <a:t>선택</a:t>
            </a:r>
            <a:r>
              <a:rPr lang="en-US" altLang="ko-KR" sz="1200" dirty="0"/>
              <a:t>’</a:t>
            </a:r>
            <a:r>
              <a:rPr lang="ko-KR" altLang="en-US" sz="1200" b="1" dirty="0"/>
              <a:t> 팝업 내역</a:t>
            </a:r>
            <a:r>
              <a:rPr lang="ko-KR" altLang="en-US" sz="1200" dirty="0"/>
              <a:t> 선택</a:t>
            </a:r>
            <a:endParaRPr lang="en-US" altLang="ko-KR" sz="1200" dirty="0"/>
          </a:p>
          <a:p>
            <a:pPr latinLnBrk="0">
              <a:lnSpc>
                <a:spcPct val="150000"/>
              </a:lnSpc>
            </a:pPr>
            <a:r>
              <a:rPr lang="en-US" altLang="ko-KR" sz="1200" dirty="0">
                <a:solidFill>
                  <a:prstClr val="black"/>
                </a:solidFill>
              </a:rPr>
              <a:t> 3-1 [</a:t>
            </a:r>
            <a:r>
              <a:rPr lang="en-US" altLang="ko-KR" sz="1200" b="1" dirty="0">
                <a:solidFill>
                  <a:prstClr val="black"/>
                </a:solidFill>
              </a:rPr>
              <a:t>Marketing(MK</a:t>
            </a:r>
            <a:r>
              <a:rPr lang="ko-KR" altLang="en-US" sz="1200" b="1" dirty="0">
                <a:solidFill>
                  <a:prstClr val="black"/>
                </a:solidFill>
              </a:rPr>
              <a:t>마케팅</a:t>
            </a:r>
            <a:r>
              <a:rPr lang="en-US" altLang="ko-KR" sz="1200" b="1" dirty="0">
                <a:solidFill>
                  <a:prstClr val="black"/>
                </a:solidFill>
              </a:rPr>
              <a:t>)</a:t>
            </a:r>
            <a:r>
              <a:rPr lang="en-US" altLang="ko-KR" sz="1200" dirty="0">
                <a:solidFill>
                  <a:prstClr val="black"/>
                </a:solidFill>
              </a:rPr>
              <a:t>]</a:t>
            </a:r>
            <a:r>
              <a:rPr lang="en-US" altLang="ko-KR" sz="1200" b="1" dirty="0">
                <a:solidFill>
                  <a:prstClr val="black"/>
                </a:solidFill>
              </a:rPr>
              <a:t> </a:t>
            </a:r>
            <a:r>
              <a:rPr lang="ko-KR" altLang="en-US" sz="1200" dirty="0">
                <a:solidFill>
                  <a:prstClr val="black"/>
                </a:solidFill>
              </a:rPr>
              <a:t>클릭</a:t>
            </a:r>
            <a:endParaRPr lang="en-US" altLang="ko-KR" sz="12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black"/>
                </a:solidFill>
              </a:rPr>
              <a:t> 3-2 </a:t>
            </a:r>
            <a:r>
              <a:rPr lang="ko-KR" altLang="en-US" sz="1200" dirty="0">
                <a:solidFill>
                  <a:prstClr val="black"/>
                </a:solidFill>
              </a:rPr>
              <a:t>신청하고자 하는 계정 사항 클릭</a:t>
            </a:r>
            <a:endParaRPr lang="en-US" altLang="ko-KR" sz="12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200" dirty="0">
                <a:solidFill>
                  <a:prstClr val="black"/>
                </a:solidFill>
              </a:rPr>
              <a:t> 3-3 [</a:t>
            </a:r>
            <a:r>
              <a:rPr lang="ko-KR" altLang="en-US" sz="1200" b="1" dirty="0">
                <a:solidFill>
                  <a:prstClr val="black"/>
                </a:solidFill>
              </a:rPr>
              <a:t>확인</a:t>
            </a:r>
            <a:r>
              <a:rPr lang="en-US" altLang="ko-KR" sz="1200" dirty="0">
                <a:solidFill>
                  <a:prstClr val="black"/>
                </a:solidFill>
              </a:rPr>
              <a:t>]</a:t>
            </a:r>
            <a:r>
              <a:rPr lang="en-US" altLang="ko-KR" sz="1200" b="1" dirty="0">
                <a:solidFill>
                  <a:prstClr val="black"/>
                </a:solidFill>
              </a:rPr>
              <a:t> </a:t>
            </a:r>
            <a:r>
              <a:rPr lang="ko-KR" altLang="en-US" sz="1200" dirty="0">
                <a:solidFill>
                  <a:prstClr val="black"/>
                </a:solidFill>
              </a:rPr>
              <a:t>클릭을 통한 양식 호출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A8C84A4-BA73-46C0-905F-8752373AF3C8}"/>
              </a:ext>
            </a:extLst>
          </p:cNvPr>
          <p:cNvSpPr/>
          <p:nvPr/>
        </p:nvSpPr>
        <p:spPr>
          <a:xfrm>
            <a:off x="220663" y="1975960"/>
            <a:ext cx="947737" cy="33326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dirty="0" err="1">
                <a:solidFill>
                  <a:prstClr val="black"/>
                </a:solidFill>
              </a:rPr>
              <a:t>ㅊㅍ</a:t>
            </a:r>
            <a:endParaRPr lang="ko-KR" altLang="en-US" dirty="0">
              <a:solidFill>
                <a:prstClr val="black"/>
              </a:solidFill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C1ACBD62-696D-4738-AAF7-C5FA9EE0B2B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6" r="-1"/>
          <a:stretch/>
        </p:blipFill>
        <p:spPr>
          <a:xfrm>
            <a:off x="285750" y="2005954"/>
            <a:ext cx="767340" cy="273278"/>
          </a:xfrm>
          <a:prstGeom prst="rect">
            <a:avLst/>
          </a:prstGeom>
        </p:spPr>
      </p:pic>
      <p:sp>
        <p:nvSpPr>
          <p:cNvPr id="11" name="사각형: 둥근 모서리 102">
            <a:extLst>
              <a:ext uri="{FF2B5EF4-FFF2-40B4-BE49-F238E27FC236}">
                <a16:creationId xmlns:a16="http://schemas.microsoft.com/office/drawing/2014/main" id="{8DBB58D8-136E-4D54-A994-32B41B470316}"/>
              </a:ext>
            </a:extLst>
          </p:cNvPr>
          <p:cNvSpPr/>
          <p:nvPr/>
        </p:nvSpPr>
        <p:spPr>
          <a:xfrm>
            <a:off x="176790" y="1830526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18" name="그림 17">
            <a:extLst>
              <a:ext uri="{FF2B5EF4-FFF2-40B4-BE49-F238E27FC236}">
                <a16:creationId xmlns:a16="http://schemas.microsoft.com/office/drawing/2014/main" id="{9D63926D-E554-4C2B-BAB4-BB58E46161E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81"/>
          <a:stretch/>
        </p:blipFill>
        <p:spPr>
          <a:xfrm>
            <a:off x="7031833" y="1773114"/>
            <a:ext cx="633412" cy="264904"/>
          </a:xfrm>
          <a:prstGeom prst="rect">
            <a:avLst/>
          </a:prstGeom>
        </p:spPr>
      </p:pic>
      <p:sp>
        <p:nvSpPr>
          <p:cNvPr id="21" name="직사각형 20">
            <a:extLst>
              <a:ext uri="{FF2B5EF4-FFF2-40B4-BE49-F238E27FC236}">
                <a16:creationId xmlns:a16="http://schemas.microsoft.com/office/drawing/2014/main" id="{A7A7D9DA-3D5B-411B-B309-293CE42EF842}"/>
              </a:ext>
            </a:extLst>
          </p:cNvPr>
          <p:cNvSpPr/>
          <p:nvPr/>
        </p:nvSpPr>
        <p:spPr>
          <a:xfrm>
            <a:off x="7031834" y="1778086"/>
            <a:ext cx="633412" cy="259932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2" name="사각형: 둥근 모서리 102">
            <a:extLst>
              <a:ext uri="{FF2B5EF4-FFF2-40B4-BE49-F238E27FC236}">
                <a16:creationId xmlns:a16="http://schemas.microsoft.com/office/drawing/2014/main" id="{6DE51EAA-0080-47F2-9326-1504E1D82A8B}"/>
              </a:ext>
            </a:extLst>
          </p:cNvPr>
          <p:cNvSpPr/>
          <p:nvPr/>
        </p:nvSpPr>
        <p:spPr>
          <a:xfrm>
            <a:off x="6884274" y="165643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01EB7620-5C42-4674-9427-AF2B4A6ED4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387" y="2937827"/>
            <a:ext cx="7779032" cy="2626237"/>
          </a:xfrm>
          <a:prstGeom prst="rect">
            <a:avLst/>
          </a:prstGeom>
        </p:spPr>
      </p:pic>
      <p:sp>
        <p:nvSpPr>
          <p:cNvPr id="24" name="직사각형 23">
            <a:extLst>
              <a:ext uri="{FF2B5EF4-FFF2-40B4-BE49-F238E27FC236}">
                <a16:creationId xmlns:a16="http://schemas.microsoft.com/office/drawing/2014/main" id="{9D8DEC0E-7BAE-4C27-BFF2-5919FB67F3F8}"/>
              </a:ext>
            </a:extLst>
          </p:cNvPr>
          <p:cNvSpPr/>
          <p:nvPr/>
        </p:nvSpPr>
        <p:spPr>
          <a:xfrm>
            <a:off x="692926" y="2935945"/>
            <a:ext cx="7646212" cy="2511439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5" name="사각형: 둥근 모서리 102">
            <a:extLst>
              <a:ext uri="{FF2B5EF4-FFF2-40B4-BE49-F238E27FC236}">
                <a16:creationId xmlns:a16="http://schemas.microsoft.com/office/drawing/2014/main" id="{54AC81D2-08F1-4DC8-844F-CBE925204BFD}"/>
              </a:ext>
            </a:extLst>
          </p:cNvPr>
          <p:cNvSpPr/>
          <p:nvPr/>
        </p:nvSpPr>
        <p:spPr>
          <a:xfrm>
            <a:off x="578733" y="281926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5E776852-5CB2-467C-BAB9-CC88E39DD3B3}"/>
              </a:ext>
            </a:extLst>
          </p:cNvPr>
          <p:cNvSpPr/>
          <p:nvPr/>
        </p:nvSpPr>
        <p:spPr>
          <a:xfrm>
            <a:off x="845326" y="4273550"/>
            <a:ext cx="773924" cy="114300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id="{79B18A7D-FA97-41EE-A6B0-FCF13EC3B7F7}"/>
              </a:ext>
            </a:extLst>
          </p:cNvPr>
          <p:cNvSpPr/>
          <p:nvPr/>
        </p:nvSpPr>
        <p:spPr>
          <a:xfrm>
            <a:off x="3843726" y="3371849"/>
            <a:ext cx="2823774" cy="161607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CBB1E58E-7397-413B-9FEF-0C45890887C7}"/>
              </a:ext>
            </a:extLst>
          </p:cNvPr>
          <p:cNvSpPr/>
          <p:nvPr/>
        </p:nvSpPr>
        <p:spPr>
          <a:xfrm>
            <a:off x="6842785" y="5236388"/>
            <a:ext cx="421615" cy="216000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29" name="사각형: 둥근 모서리 102">
            <a:extLst>
              <a:ext uri="{FF2B5EF4-FFF2-40B4-BE49-F238E27FC236}">
                <a16:creationId xmlns:a16="http://schemas.microsoft.com/office/drawing/2014/main" id="{FC695650-3333-4473-92EB-66F48E9D2364}"/>
              </a:ext>
            </a:extLst>
          </p:cNvPr>
          <p:cNvSpPr/>
          <p:nvPr/>
        </p:nvSpPr>
        <p:spPr>
          <a:xfrm>
            <a:off x="737326" y="4091284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3-1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sp>
        <p:nvSpPr>
          <p:cNvPr id="30" name="사각형: 둥근 모서리 102">
            <a:extLst>
              <a:ext uri="{FF2B5EF4-FFF2-40B4-BE49-F238E27FC236}">
                <a16:creationId xmlns:a16="http://schemas.microsoft.com/office/drawing/2014/main" id="{1BE42C93-7836-464A-A2A0-3D5AD3A114E9}"/>
              </a:ext>
            </a:extLst>
          </p:cNvPr>
          <p:cNvSpPr/>
          <p:nvPr/>
        </p:nvSpPr>
        <p:spPr>
          <a:xfrm>
            <a:off x="3752445" y="3204568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3-2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sp>
        <p:nvSpPr>
          <p:cNvPr id="31" name="사각형: 둥근 모서리 102">
            <a:extLst>
              <a:ext uri="{FF2B5EF4-FFF2-40B4-BE49-F238E27FC236}">
                <a16:creationId xmlns:a16="http://schemas.microsoft.com/office/drawing/2014/main" id="{D0D780C0-8894-4101-8EBE-0B80D4D8DF63}"/>
              </a:ext>
            </a:extLst>
          </p:cNvPr>
          <p:cNvSpPr/>
          <p:nvPr/>
        </p:nvSpPr>
        <p:spPr>
          <a:xfrm>
            <a:off x="6734785" y="5059994"/>
            <a:ext cx="216000" cy="216000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900" b="1" dirty="0">
                <a:solidFill>
                  <a:prstClr val="white"/>
                </a:solidFill>
              </a:rPr>
              <a:t>3-3</a:t>
            </a:r>
            <a:endParaRPr kumimoji="1" lang="ko-KR" altLang="en-US" sz="900" b="1" dirty="0">
              <a:solidFill>
                <a:prstClr val="white"/>
              </a:solidFill>
            </a:endParaRPr>
          </a:p>
        </p:txBody>
      </p:sp>
      <p:cxnSp>
        <p:nvCxnSpPr>
          <p:cNvPr id="32" name="꺾인 연결선 16">
            <a:extLst>
              <a:ext uri="{FF2B5EF4-FFF2-40B4-BE49-F238E27FC236}">
                <a16:creationId xmlns:a16="http://schemas.microsoft.com/office/drawing/2014/main" id="{D6FFCE9D-E407-4FCC-9EA4-D6C92E385263}"/>
              </a:ext>
            </a:extLst>
          </p:cNvPr>
          <p:cNvCxnSpPr>
            <a:cxnSpLocks/>
          </p:cNvCxnSpPr>
          <p:nvPr/>
        </p:nvCxnSpPr>
        <p:spPr>
          <a:xfrm flipV="1">
            <a:off x="1168400" y="1878103"/>
            <a:ext cx="5863433" cy="237027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꺾인 연결선 16">
            <a:extLst>
              <a:ext uri="{FF2B5EF4-FFF2-40B4-BE49-F238E27FC236}">
                <a16:creationId xmlns:a16="http://schemas.microsoft.com/office/drawing/2014/main" id="{69017283-EDD3-46C6-ADB5-E099D4C6378E}"/>
              </a:ext>
            </a:extLst>
          </p:cNvPr>
          <p:cNvCxnSpPr>
            <a:cxnSpLocks/>
            <a:stCxn id="21" idx="2"/>
            <a:endCxn id="24" idx="0"/>
          </p:cNvCxnSpPr>
          <p:nvPr/>
        </p:nvCxnSpPr>
        <p:spPr>
          <a:xfrm rot="5400000">
            <a:off x="5483323" y="1070727"/>
            <a:ext cx="897927" cy="2832508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4959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그림 18">
            <a:extLst>
              <a:ext uri="{FF2B5EF4-FFF2-40B4-BE49-F238E27FC236}">
                <a16:creationId xmlns:a16="http://schemas.microsoft.com/office/drawing/2014/main" id="{F4F1630C-0BEB-47BA-90DE-D5ADDCB1F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663" y="1206703"/>
            <a:ext cx="8020226" cy="3921848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83916549-E49A-41A4-878B-1621E7EFA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</a:rPr>
              <a:t>2. </a:t>
            </a:r>
            <a:r>
              <a:rPr lang="ko-KR" altLang="en-US" sz="1800" dirty="0">
                <a:latin typeface="+mn-lt"/>
              </a:rPr>
              <a:t>계정 신청 프로세스 </a:t>
            </a:r>
            <a:r>
              <a:rPr lang="en-US" altLang="ko-KR" sz="1800" dirty="0">
                <a:latin typeface="+mn-lt"/>
              </a:rPr>
              <a:t>&gt; 2.2 EP </a:t>
            </a:r>
            <a:r>
              <a:rPr lang="ko-KR" altLang="en-US" sz="1800" dirty="0">
                <a:latin typeface="+mn-lt"/>
              </a:rPr>
              <a:t>품의 신청 방법</a:t>
            </a:r>
            <a:r>
              <a:rPr lang="en-US" altLang="ko-KR" sz="1800" dirty="0">
                <a:latin typeface="+mn-lt"/>
              </a:rPr>
              <a:t>(3/4)</a:t>
            </a:r>
            <a:r>
              <a:rPr lang="ko-KR" altLang="en-US" sz="1800" dirty="0">
                <a:latin typeface="+mn-lt"/>
              </a:rPr>
              <a:t> </a:t>
            </a:r>
            <a:endParaRPr lang="ko-KR" altLang="en-US" dirty="0">
              <a:latin typeface="+mn-lt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9799CE2-7A95-40AB-BED6-CD9D1E4E4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8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CD08CE36-9B58-4F42-A7B8-8288F78BA6D4}"/>
              </a:ext>
            </a:extLst>
          </p:cNvPr>
          <p:cNvSpPr/>
          <p:nvPr/>
        </p:nvSpPr>
        <p:spPr>
          <a:xfrm>
            <a:off x="220662" y="1383370"/>
            <a:ext cx="7940358" cy="1521755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작성 방법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, [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별첨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1] 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참조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645A62D2-0C46-4616-B3C6-12B6BB074E73}"/>
              </a:ext>
            </a:extLst>
          </p:cNvPr>
          <p:cNvSpPr/>
          <p:nvPr/>
        </p:nvSpPr>
        <p:spPr>
          <a:xfrm>
            <a:off x="220662" y="3657599"/>
            <a:ext cx="7940358" cy="480061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결재선 지정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, [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별첨</a:t>
            </a:r>
            <a:r>
              <a:rPr lang="en-US" altLang="ko-KR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2] </a:t>
            </a:r>
            <a:r>
              <a:rPr lang="ko-KR" altLang="en-US" sz="1400" b="1" dirty="0">
                <a:solidFill>
                  <a:prstClr val="black"/>
                </a:solidFill>
                <a:highlight>
                  <a:srgbClr val="FFFF00"/>
                </a:highlight>
              </a:rPr>
              <a:t>참조</a:t>
            </a:r>
          </a:p>
        </p:txBody>
      </p:sp>
      <p:sp>
        <p:nvSpPr>
          <p:cNvPr id="22" name="사각형: 둥근 모서리 102">
            <a:extLst>
              <a:ext uri="{FF2B5EF4-FFF2-40B4-BE49-F238E27FC236}">
                <a16:creationId xmlns:a16="http://schemas.microsoft.com/office/drawing/2014/main" id="{7F948170-8E38-4AAD-BF16-5B4ACE12237B}"/>
              </a:ext>
            </a:extLst>
          </p:cNvPr>
          <p:cNvSpPr/>
          <p:nvPr/>
        </p:nvSpPr>
        <p:spPr>
          <a:xfrm>
            <a:off x="176790" y="1292735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pic>
        <p:nvPicPr>
          <p:cNvPr id="26" name="내용 개체 틀 24">
            <a:extLst>
              <a:ext uri="{FF2B5EF4-FFF2-40B4-BE49-F238E27FC236}">
                <a16:creationId xmlns:a16="http://schemas.microsoft.com/office/drawing/2014/main" id="{57763ECF-0277-45BC-90A1-2340E5D0F6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82"/>
          <a:stretch/>
        </p:blipFill>
        <p:spPr>
          <a:xfrm>
            <a:off x="7529513" y="4878043"/>
            <a:ext cx="395287" cy="283349"/>
          </a:xfrm>
          <a:prstGeom prst="rect">
            <a:avLst/>
          </a:prstGeom>
        </p:spPr>
      </p:pic>
      <p:pic>
        <p:nvPicPr>
          <p:cNvPr id="30" name="내용 개체 틀 29">
            <a:extLst>
              <a:ext uri="{FF2B5EF4-FFF2-40B4-BE49-F238E27FC236}">
                <a16:creationId xmlns:a16="http://schemas.microsoft.com/office/drawing/2014/main" id="{5231E798-5383-4174-8FFD-0621B03B01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10" t="24260" r="4026" b="23123"/>
          <a:stretch/>
        </p:blipFill>
        <p:spPr>
          <a:xfrm>
            <a:off x="252413" y="3749063"/>
            <a:ext cx="478087" cy="376847"/>
          </a:xfrm>
        </p:spPr>
      </p:pic>
      <p:sp>
        <p:nvSpPr>
          <p:cNvPr id="23" name="사각형: 둥근 모서리 102">
            <a:extLst>
              <a:ext uri="{FF2B5EF4-FFF2-40B4-BE49-F238E27FC236}">
                <a16:creationId xmlns:a16="http://schemas.microsoft.com/office/drawing/2014/main" id="{50994429-FB5F-4342-A281-CA1BEA2DB625}"/>
              </a:ext>
            </a:extLst>
          </p:cNvPr>
          <p:cNvSpPr/>
          <p:nvPr/>
        </p:nvSpPr>
        <p:spPr>
          <a:xfrm>
            <a:off x="176790" y="3532171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1" name="직사각형 30">
            <a:extLst>
              <a:ext uri="{FF2B5EF4-FFF2-40B4-BE49-F238E27FC236}">
                <a16:creationId xmlns:a16="http://schemas.microsoft.com/office/drawing/2014/main" id="{99C9FFB2-80F8-4E38-883D-2A665BA9F2F4}"/>
              </a:ext>
            </a:extLst>
          </p:cNvPr>
          <p:cNvSpPr/>
          <p:nvPr/>
        </p:nvSpPr>
        <p:spPr>
          <a:xfrm>
            <a:off x="7562850" y="4907756"/>
            <a:ext cx="361949" cy="230474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33" name="사각형: 둥근 모서리 102">
            <a:extLst>
              <a:ext uri="{FF2B5EF4-FFF2-40B4-BE49-F238E27FC236}">
                <a16:creationId xmlns:a16="http://schemas.microsoft.com/office/drawing/2014/main" id="{1713EC01-688B-4753-A691-20E19B383CC8}"/>
              </a:ext>
            </a:extLst>
          </p:cNvPr>
          <p:cNvSpPr/>
          <p:nvPr/>
        </p:nvSpPr>
        <p:spPr>
          <a:xfrm>
            <a:off x="7400440" y="4793563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4" name="실행 단추: 시작 75">
            <a:hlinkClick r:id="rId6" action="ppaction://hlinksldjump" highlightClick="1"/>
            <a:extLst>
              <a:ext uri="{FF2B5EF4-FFF2-40B4-BE49-F238E27FC236}">
                <a16:creationId xmlns:a16="http://schemas.microsoft.com/office/drawing/2014/main" id="{F9FBF3D2-9321-4989-90A0-53AA110ABFD8}"/>
              </a:ext>
            </a:extLst>
          </p:cNvPr>
          <p:cNvSpPr/>
          <p:nvPr/>
        </p:nvSpPr>
        <p:spPr>
          <a:xfrm rot="10800000">
            <a:off x="5021164" y="2072247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35" name="실행 단추: 시작 75">
            <a:hlinkClick r:id="rId7" action="ppaction://hlinksldjump" highlightClick="1"/>
            <a:extLst>
              <a:ext uri="{FF2B5EF4-FFF2-40B4-BE49-F238E27FC236}">
                <a16:creationId xmlns:a16="http://schemas.microsoft.com/office/drawing/2014/main" id="{FB93E7A3-537D-4E98-9005-1BDD7B3758C0}"/>
              </a:ext>
            </a:extLst>
          </p:cNvPr>
          <p:cNvSpPr/>
          <p:nvPr/>
        </p:nvSpPr>
        <p:spPr>
          <a:xfrm rot="10800000">
            <a:off x="5100365" y="3825629"/>
            <a:ext cx="158400" cy="144000"/>
          </a:xfrm>
          <a:prstGeom prst="actionButtonBeginning">
            <a:avLst/>
          </a:prstGeom>
          <a:solidFill>
            <a:schemeClr val="bg1">
              <a:lumMod val="95000"/>
            </a:schemeClr>
          </a:solidFill>
          <a:ln w="3175" cap="flat" cmpd="sng" algn="ctr">
            <a:solidFill>
              <a:schemeClr val="tx1"/>
            </a:solidFill>
            <a:prstDash val="solid"/>
          </a:ln>
          <a:effectLst/>
        </p:spPr>
        <p:txBody>
          <a:bodyPr lIns="36000" rtlCol="0" anchor="ctr"/>
          <a:lstStyle/>
          <a:p>
            <a:pPr algn="ctr" defTabSz="685766" latinLnBrk="0"/>
            <a:endParaRPr lang="ko-KR" altLang="en-US" sz="1200" kern="0" spc="-120">
              <a:solidFill>
                <a:prstClr val="white"/>
              </a:solidFill>
              <a:ea typeface="LG스마트체 Regular" panose="020B0600000101010101" pitchFamily="50" charset="-127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A5242580-79EC-456D-9DE0-EABBF42793EB}"/>
              </a:ext>
            </a:extLst>
          </p:cNvPr>
          <p:cNvSpPr/>
          <p:nvPr/>
        </p:nvSpPr>
        <p:spPr>
          <a:xfrm>
            <a:off x="8618949" y="1196976"/>
            <a:ext cx="3337200" cy="5256212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EP </a:t>
            </a:r>
            <a:r>
              <a:rPr lang="ko-KR" altLang="en-US" sz="1200" dirty="0"/>
              <a:t>품의 </a:t>
            </a:r>
            <a:r>
              <a:rPr lang="ko-KR" altLang="en-US" sz="1200" noProof="0" dirty="0"/>
              <a:t>승인 양식에 따른 </a:t>
            </a:r>
            <a:r>
              <a:rPr lang="en-US" altLang="ko-KR" sz="1200" noProof="0" dirty="0"/>
              <a:t>F</a:t>
            </a:r>
            <a:r>
              <a:rPr lang="en-US" altLang="ko-KR" sz="1200" dirty="0" err="1"/>
              <a:t>orm</a:t>
            </a:r>
            <a:r>
              <a:rPr lang="en-US" altLang="ko-KR" sz="1200" dirty="0"/>
              <a:t> </a:t>
            </a:r>
            <a:r>
              <a:rPr lang="ko-KR" altLang="en-US" sz="1200" dirty="0"/>
              <a:t>작성</a:t>
            </a:r>
            <a:endParaRPr lang="en-US" altLang="ko-KR" sz="1200" dirty="0"/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kumimoji="0" lang="ko-KR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신청 계정에 따른 결재선 지정</a:t>
            </a:r>
            <a:endParaRPr kumimoji="0" lang="en-US" altLang="ko-K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LG스마트체 Regular"/>
              <a:cs typeface="+mn-cs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[</a:t>
            </a:r>
            <a:r>
              <a:rPr lang="ko-KR" altLang="en-US" sz="1200" b="1" dirty="0">
                <a:solidFill>
                  <a:prstClr val="black"/>
                </a:solidFill>
                <a:ea typeface="LG스마트체 Regular"/>
              </a:rPr>
              <a:t>요청</a:t>
            </a: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] </a:t>
            </a:r>
            <a:r>
              <a:rPr lang="ko-KR" altLang="en-US" sz="1200" dirty="0">
                <a:solidFill>
                  <a:prstClr val="black"/>
                </a:solidFill>
                <a:ea typeface="LG스마트체 Regular"/>
              </a:rPr>
              <a:t>버튼을 통한 승인 신청</a:t>
            </a:r>
            <a:endParaRPr lang="en-US" altLang="ko-KR" sz="1200" dirty="0">
              <a:solidFill>
                <a:prstClr val="black"/>
              </a:solidFill>
              <a:ea typeface="LG스마트체 Regular"/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EP </a:t>
            </a:r>
            <a:r>
              <a:rPr lang="ko-KR" altLang="en-US" sz="1200" dirty="0">
                <a:solidFill>
                  <a:prstClr val="black"/>
                </a:solidFill>
                <a:ea typeface="LG스마트체 Regular"/>
              </a:rPr>
              <a:t>품의 작성 시 요청하는 시스템 확인하여 그에 맞는 양식 작성 </a:t>
            </a: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–[</a:t>
            </a:r>
            <a:r>
              <a:rPr lang="ko-KR" altLang="en-US" sz="1200" dirty="0">
                <a:solidFill>
                  <a:prstClr val="black"/>
                </a:solidFill>
                <a:ea typeface="LG스마트체 Regular"/>
              </a:rPr>
              <a:t>별첨 </a:t>
            </a:r>
            <a:r>
              <a:rPr lang="en-US" altLang="ko-KR" sz="1200" dirty="0">
                <a:solidFill>
                  <a:prstClr val="black"/>
                </a:solidFill>
                <a:ea typeface="LG스마트체 Regular"/>
              </a:rPr>
              <a:t>1]</a:t>
            </a:r>
          </a:p>
          <a:p>
            <a:pPr>
              <a:lnSpc>
                <a:spcPct val="150000"/>
              </a:lnSpc>
            </a:pPr>
            <a:r>
              <a:rPr kumimoji="0" lang="en-US" altLang="ko-K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LG스마트체 Regular"/>
                <a:cs typeface="+mn-cs"/>
              </a:rPr>
              <a:t>(</a:t>
            </a:r>
            <a:r>
              <a:rPr lang="ko-KR" altLang="en-US" sz="1200" noProof="0" dirty="0">
                <a:solidFill>
                  <a:prstClr val="black"/>
                </a:solidFill>
                <a:ea typeface="LG스마트체 Regular"/>
              </a:rPr>
              <a:t>요청 시스템과 상이한 양식 작성시 계정 승인 불가</a:t>
            </a:r>
            <a:r>
              <a:rPr lang="en-US" altLang="ko-KR" sz="1200" noProof="0" dirty="0">
                <a:solidFill>
                  <a:prstClr val="black"/>
                </a:solidFill>
                <a:ea typeface="LG스마트체 Regular"/>
              </a:rPr>
              <a:t>)</a:t>
            </a:r>
          </a:p>
          <a:p>
            <a:pPr latinLnBrk="0">
              <a:lnSpc>
                <a:spcPct val="150000"/>
              </a:lnSpc>
            </a:pPr>
            <a:endParaRPr lang="en-US" altLang="ko-KR" sz="1200" dirty="0">
              <a:solidFill>
                <a:prstClr val="black"/>
              </a:solidFill>
              <a:ea typeface="LG스마트체 Regular"/>
            </a:endParaRPr>
          </a:p>
          <a:p>
            <a:pPr>
              <a:lnSpc>
                <a:spcPct val="150000"/>
              </a:lnSpc>
            </a:pPr>
            <a:endParaRPr lang="en-US" altLang="ko-KR" sz="1200" dirty="0">
              <a:solidFill>
                <a:prstClr val="black"/>
              </a:solidFill>
              <a:ea typeface="LG스마트체 Regular"/>
            </a:endParaRPr>
          </a:p>
          <a:p>
            <a:pPr>
              <a:lnSpc>
                <a:spcPct val="150000"/>
              </a:lnSpc>
            </a:pPr>
            <a:endParaRPr lang="en-US" altLang="ko-KR" sz="1200" dirty="0">
              <a:solidFill>
                <a:prstClr val="black"/>
              </a:solidFill>
              <a:ea typeface="LG스마트체 Regular"/>
            </a:endParaRPr>
          </a:p>
          <a:p>
            <a:pPr>
              <a:lnSpc>
                <a:spcPct val="150000"/>
              </a:lnSpc>
            </a:pPr>
            <a:endParaRPr lang="ko-KR" altLang="en-US" sz="1200" dirty="0">
              <a:solidFill>
                <a:prstClr val="black"/>
              </a:solidFill>
              <a:ea typeface="LG스마트체 Regular" panose="020B0600000101010101" pitchFamily="50" charset="-127"/>
            </a:endParaRPr>
          </a:p>
          <a:p>
            <a:pPr latinLnBrk="0">
              <a:lnSpc>
                <a:spcPct val="150000"/>
              </a:lnSpc>
            </a:pPr>
            <a:endParaRPr lang="en-US" altLang="ko-KR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111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1CC9EC7-C07D-4E92-A52C-7E112B0D99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10" y="1196975"/>
            <a:ext cx="7876273" cy="267744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4440047-6475-4204-B52C-48553201F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1800" dirty="0">
                <a:latin typeface="+mn-lt"/>
                <a:ea typeface="+mn-ea"/>
              </a:rPr>
              <a:t>2. </a:t>
            </a:r>
            <a:r>
              <a:rPr lang="ko-KR" altLang="en-US" sz="1800" dirty="0">
                <a:latin typeface="+mn-lt"/>
                <a:ea typeface="+mn-ea"/>
              </a:rPr>
              <a:t>계정 신청 프로세스 </a:t>
            </a:r>
            <a:r>
              <a:rPr lang="en-US" altLang="ko-KR" sz="1800" dirty="0">
                <a:latin typeface="+mn-lt"/>
                <a:ea typeface="+mn-ea"/>
              </a:rPr>
              <a:t>&gt; 2.2 EP </a:t>
            </a:r>
            <a:r>
              <a:rPr lang="ko-KR" altLang="en-US" sz="1800" dirty="0">
                <a:latin typeface="+mn-lt"/>
                <a:ea typeface="+mn-ea"/>
              </a:rPr>
              <a:t>품의 신청 방법</a:t>
            </a:r>
            <a:r>
              <a:rPr lang="en-US" altLang="ko-KR" sz="1800" dirty="0">
                <a:latin typeface="+mn-lt"/>
                <a:ea typeface="+mn-ea"/>
              </a:rPr>
              <a:t>(4/4)</a:t>
            </a:r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8B87E26-87D4-45B3-80B3-4317E7A09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3486"/>
            <a:fld id="{F2334CB4-850D-45D0-A107-7A1684607371}" type="slidenum">
              <a:rPr lang="ko-KR" altLang="en-US" smtClean="0">
                <a:solidFill>
                  <a:prstClr val="black"/>
                </a:solidFill>
                <a:sym typeface="Arial Narrow"/>
              </a:rPr>
              <a:pPr defTabSz="913486"/>
              <a:t>9</a:t>
            </a:fld>
            <a:endParaRPr lang="ko-KR" altLang="en-US">
              <a:solidFill>
                <a:prstClr val="black"/>
              </a:solidFill>
              <a:sym typeface="Arial Narrow"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CD40F70F-C46B-456D-96FB-5A66C522B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63" y="2381757"/>
            <a:ext cx="679450" cy="153938"/>
          </a:xfrm>
          <a:prstGeom prst="rect">
            <a:avLst/>
          </a:prstGeom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4AD9C6A3-B57F-4AD3-9229-D25CB8F36F7B}"/>
              </a:ext>
            </a:extLst>
          </p:cNvPr>
          <p:cNvSpPr/>
          <p:nvPr/>
        </p:nvSpPr>
        <p:spPr>
          <a:xfrm>
            <a:off x="264318" y="2381757"/>
            <a:ext cx="635793" cy="15393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A507E13A-F25D-4345-AA2B-0F86E9E218C9}"/>
              </a:ext>
            </a:extLst>
          </p:cNvPr>
          <p:cNvSpPr/>
          <p:nvPr/>
        </p:nvSpPr>
        <p:spPr>
          <a:xfrm>
            <a:off x="1014413" y="1595944"/>
            <a:ext cx="6999287" cy="14490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pic>
        <p:nvPicPr>
          <p:cNvPr id="16" name="그림 15">
            <a:extLst>
              <a:ext uri="{FF2B5EF4-FFF2-40B4-BE49-F238E27FC236}">
                <a16:creationId xmlns:a16="http://schemas.microsoft.com/office/drawing/2014/main" id="{5DF32002-785E-406C-9230-B0128D112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719" y="2397564"/>
            <a:ext cx="7069981" cy="2082789"/>
          </a:xfrm>
          <a:prstGeom prst="rect">
            <a:avLst/>
          </a:prstGeom>
        </p:spPr>
      </p:pic>
      <p:sp>
        <p:nvSpPr>
          <p:cNvPr id="17" name="직사각형 16">
            <a:extLst>
              <a:ext uri="{FF2B5EF4-FFF2-40B4-BE49-F238E27FC236}">
                <a16:creationId xmlns:a16="http://schemas.microsoft.com/office/drawing/2014/main" id="{0FF60052-E1FD-4948-B66D-B86B7C73D248}"/>
              </a:ext>
            </a:extLst>
          </p:cNvPr>
          <p:cNvSpPr/>
          <p:nvPr/>
        </p:nvSpPr>
        <p:spPr>
          <a:xfrm>
            <a:off x="943716" y="2390789"/>
            <a:ext cx="7069981" cy="208278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19" name="내용 개체 틀 18">
            <a:extLst>
              <a:ext uri="{FF2B5EF4-FFF2-40B4-BE49-F238E27FC236}">
                <a16:creationId xmlns:a16="http://schemas.microsoft.com/office/drawing/2014/main" id="{E824418D-0FC3-4351-B6E2-015465BE4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>
              <a:latin typeface="+mn-lt"/>
              <a:ea typeface="+mn-ea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9AA38987-758E-4231-9463-37C9E873DBDF}"/>
              </a:ext>
            </a:extLst>
          </p:cNvPr>
          <p:cNvSpPr/>
          <p:nvPr/>
        </p:nvSpPr>
        <p:spPr>
          <a:xfrm>
            <a:off x="7708054" y="4341814"/>
            <a:ext cx="305644" cy="99218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pic>
        <p:nvPicPr>
          <p:cNvPr id="22" name="그림 21">
            <a:extLst>
              <a:ext uri="{FF2B5EF4-FFF2-40B4-BE49-F238E27FC236}">
                <a16:creationId xmlns:a16="http://schemas.microsoft.com/office/drawing/2014/main" id="{83907E52-9258-4ED8-AA02-B2BCC07B9A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02253" y="3740630"/>
            <a:ext cx="3453260" cy="26886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23" name="꺾인 연결선 16">
            <a:extLst>
              <a:ext uri="{FF2B5EF4-FFF2-40B4-BE49-F238E27FC236}">
                <a16:creationId xmlns:a16="http://schemas.microsoft.com/office/drawing/2014/main" id="{C285857A-3FF7-430D-84C5-197C7818CC71}"/>
              </a:ext>
            </a:extLst>
          </p:cNvPr>
          <p:cNvCxnSpPr>
            <a:cxnSpLocks/>
            <a:stCxn id="14" idx="2"/>
          </p:cNvCxnSpPr>
          <p:nvPr/>
        </p:nvCxnSpPr>
        <p:spPr>
          <a:xfrm rot="16200000" flipH="1">
            <a:off x="4193603" y="2061303"/>
            <a:ext cx="640909" cy="1"/>
          </a:xfrm>
          <a:prstGeom prst="bentConnector3">
            <a:avLst>
              <a:gd name="adj1" fmla="val 50000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꺾인 연결선 16">
            <a:extLst>
              <a:ext uri="{FF2B5EF4-FFF2-40B4-BE49-F238E27FC236}">
                <a16:creationId xmlns:a16="http://schemas.microsoft.com/office/drawing/2014/main" id="{C3597E9A-575E-47B4-9E7D-9E3051FD20BD}"/>
              </a:ext>
            </a:extLst>
          </p:cNvPr>
          <p:cNvCxnSpPr>
            <a:cxnSpLocks/>
            <a:stCxn id="20" idx="0"/>
            <a:endCxn id="22" idx="0"/>
          </p:cNvCxnSpPr>
          <p:nvPr/>
        </p:nvCxnSpPr>
        <p:spPr>
          <a:xfrm rot="16200000" flipV="1">
            <a:off x="6194288" y="2675225"/>
            <a:ext cx="601184" cy="2731993"/>
          </a:xfrm>
          <a:prstGeom prst="bentConnector3">
            <a:avLst>
              <a:gd name="adj1" fmla="val 138025"/>
            </a:avLst>
          </a:prstGeom>
          <a:ln w="12700">
            <a:solidFill>
              <a:srgbClr val="C0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사각형: 둥근 모서리 102">
            <a:extLst>
              <a:ext uri="{FF2B5EF4-FFF2-40B4-BE49-F238E27FC236}">
                <a16:creationId xmlns:a16="http://schemas.microsoft.com/office/drawing/2014/main" id="{387FE8C1-9ABF-4511-82E7-ED657D41B222}"/>
              </a:ext>
            </a:extLst>
          </p:cNvPr>
          <p:cNvSpPr/>
          <p:nvPr/>
        </p:nvSpPr>
        <p:spPr>
          <a:xfrm>
            <a:off x="176790" y="2230340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1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7" name="사각형: 둥근 모서리 102">
            <a:extLst>
              <a:ext uri="{FF2B5EF4-FFF2-40B4-BE49-F238E27FC236}">
                <a16:creationId xmlns:a16="http://schemas.microsoft.com/office/drawing/2014/main" id="{A6B487BB-A370-4CEC-9CA9-E13124554B59}"/>
              </a:ext>
            </a:extLst>
          </p:cNvPr>
          <p:cNvSpPr/>
          <p:nvPr/>
        </p:nvSpPr>
        <p:spPr>
          <a:xfrm>
            <a:off x="878260" y="1446787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2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8" name="사각형: 둥근 모서리 102">
            <a:extLst>
              <a:ext uri="{FF2B5EF4-FFF2-40B4-BE49-F238E27FC236}">
                <a16:creationId xmlns:a16="http://schemas.microsoft.com/office/drawing/2014/main" id="{0A836DEB-1B58-4C70-B64F-283B0126E979}"/>
              </a:ext>
            </a:extLst>
          </p:cNvPr>
          <p:cNvSpPr/>
          <p:nvPr/>
        </p:nvSpPr>
        <p:spPr>
          <a:xfrm>
            <a:off x="878260" y="2210919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3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39" name="사각형: 둥근 모서리 102">
            <a:extLst>
              <a:ext uri="{FF2B5EF4-FFF2-40B4-BE49-F238E27FC236}">
                <a16:creationId xmlns:a16="http://schemas.microsoft.com/office/drawing/2014/main" id="{FC4C906D-F74B-4CB6-BCB2-BAEEC5FE6878}"/>
              </a:ext>
            </a:extLst>
          </p:cNvPr>
          <p:cNvSpPr/>
          <p:nvPr/>
        </p:nvSpPr>
        <p:spPr>
          <a:xfrm>
            <a:off x="7578519" y="4163037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4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40" name="사각형: 둥근 모서리 102">
            <a:extLst>
              <a:ext uri="{FF2B5EF4-FFF2-40B4-BE49-F238E27FC236}">
                <a16:creationId xmlns:a16="http://schemas.microsoft.com/office/drawing/2014/main" id="{8E20CD87-52CC-42A2-864C-932B32A9A739}"/>
              </a:ext>
            </a:extLst>
          </p:cNvPr>
          <p:cNvSpPr/>
          <p:nvPr/>
        </p:nvSpPr>
        <p:spPr>
          <a:xfrm>
            <a:off x="6096000" y="6123094"/>
            <a:ext cx="228386" cy="228386"/>
          </a:xfrm>
          <a:prstGeom prst="roundRect">
            <a:avLst>
              <a:gd name="adj" fmla="val 50000"/>
            </a:avLst>
          </a:prstGeom>
          <a:solidFill>
            <a:srgbClr val="A70B14"/>
          </a:solidFill>
          <a:ln w="3175">
            <a:noFill/>
            <a:prstDash val="dash"/>
          </a:ln>
          <a:effectLst>
            <a:outerShdw blurRad="50800" dist="25400" dir="1500000" algn="tl" rotWithShape="0">
              <a:prstClr val="black">
                <a:alpha val="1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1100" b="1" dirty="0">
                <a:solidFill>
                  <a:prstClr val="white"/>
                </a:solidFill>
              </a:rPr>
              <a:t>5</a:t>
            </a:r>
            <a:endParaRPr kumimoji="1" lang="ko-KR" altLang="en-US" sz="1100" b="1" dirty="0">
              <a:solidFill>
                <a:prstClr val="white"/>
              </a:solidFill>
            </a:endParaRPr>
          </a:p>
        </p:txBody>
      </p:sp>
      <p:sp>
        <p:nvSpPr>
          <p:cNvPr id="42" name="직사각형 41">
            <a:extLst>
              <a:ext uri="{FF2B5EF4-FFF2-40B4-BE49-F238E27FC236}">
                <a16:creationId xmlns:a16="http://schemas.microsoft.com/office/drawing/2014/main" id="{AE11B313-293D-4DA5-939B-76B780ABCB46}"/>
              </a:ext>
            </a:extLst>
          </p:cNvPr>
          <p:cNvSpPr/>
          <p:nvPr/>
        </p:nvSpPr>
        <p:spPr>
          <a:xfrm>
            <a:off x="6248400" y="6236077"/>
            <a:ext cx="266700" cy="144906"/>
          </a:xfrm>
          <a:prstGeom prst="rect">
            <a:avLst/>
          </a:prstGeom>
          <a:ln w="28575">
            <a:solidFill>
              <a:srgbClr val="BF0000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400" b="1" dirty="0">
              <a:solidFill>
                <a:prstClr val="black"/>
              </a:solidFill>
              <a:highlight>
                <a:srgbClr val="FFFF00"/>
              </a:highlight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A5242580-79EC-456D-9DE0-EABBF42793EB}"/>
              </a:ext>
            </a:extLst>
          </p:cNvPr>
          <p:cNvSpPr/>
          <p:nvPr/>
        </p:nvSpPr>
        <p:spPr>
          <a:xfrm>
            <a:off x="8620092" y="1196975"/>
            <a:ext cx="3337200" cy="525621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 cap="flat" cmpd="sng" algn="ctr">
            <a:noFill/>
            <a:prstDash val="solid"/>
          </a:ln>
          <a:effectLst/>
        </p:spPr>
        <p:txBody>
          <a:bodyPr wrap="square" lIns="72000" tIns="72000" rIns="72000" bIns="72000" rtlCol="0" anchor="t" anchorCtr="0"/>
          <a:lstStyle/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/>
              <a:t>[</a:t>
            </a:r>
            <a:r>
              <a:rPr lang="ko-KR" altLang="en-US" sz="1200" b="1" dirty="0"/>
              <a:t>요청 목록 </a:t>
            </a:r>
            <a:r>
              <a:rPr lang="en-US" altLang="ko-KR" sz="1200" b="1" dirty="0"/>
              <a:t>[</a:t>
            </a:r>
            <a:r>
              <a:rPr lang="ko-KR" altLang="en-US" sz="1200" b="1" dirty="0"/>
              <a:t>결재완료</a:t>
            </a:r>
            <a:r>
              <a:rPr lang="en-US" altLang="ko-KR" sz="1200" b="1" dirty="0"/>
              <a:t>]</a:t>
            </a:r>
            <a:r>
              <a:rPr lang="en-US" altLang="ko-KR" sz="1200" dirty="0"/>
              <a:t>]</a:t>
            </a:r>
            <a:r>
              <a:rPr lang="en-US" altLang="ko-KR" sz="1200" b="1" dirty="0"/>
              <a:t> </a:t>
            </a:r>
            <a:r>
              <a:rPr lang="ko-KR" altLang="en-US" sz="1200" dirty="0"/>
              <a:t>클릭</a:t>
            </a:r>
            <a:endParaRPr lang="en-US" altLang="ko-KR" sz="1200" dirty="0"/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요청 목록 중 계정 관련 사항의 상태 값 </a:t>
            </a:r>
            <a:r>
              <a:rPr lang="en-US" altLang="ko-KR" sz="1200" dirty="0">
                <a:solidFill>
                  <a:prstClr val="black"/>
                </a:solidFill>
              </a:rPr>
              <a:t>‘Approved’ </a:t>
            </a:r>
            <a:r>
              <a:rPr lang="ko-KR" altLang="en-US" sz="1200" dirty="0">
                <a:solidFill>
                  <a:prstClr val="black"/>
                </a:solidFill>
              </a:rPr>
              <a:t>확인 후 클릭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ko-KR" altLang="en-US" sz="1200" dirty="0">
                <a:solidFill>
                  <a:prstClr val="black"/>
                </a:solidFill>
              </a:rPr>
              <a:t>요청 상세의 결재 내역 확인 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[</a:t>
            </a:r>
            <a:r>
              <a:rPr lang="ko-KR" altLang="en-US" sz="1200" b="1" dirty="0">
                <a:solidFill>
                  <a:prstClr val="black"/>
                </a:solidFill>
              </a:rPr>
              <a:t>팝업</a:t>
            </a:r>
            <a:r>
              <a:rPr lang="en-US" altLang="ko-KR" sz="1200" b="1" dirty="0">
                <a:solidFill>
                  <a:prstClr val="black"/>
                </a:solidFill>
              </a:rPr>
              <a:t>/</a:t>
            </a:r>
            <a:r>
              <a:rPr lang="ko-KR" altLang="en-US" sz="1200" b="1" dirty="0">
                <a:solidFill>
                  <a:prstClr val="black"/>
                </a:solidFill>
              </a:rPr>
              <a:t>프린트</a:t>
            </a:r>
            <a:r>
              <a:rPr lang="en-US" altLang="ko-KR" sz="1200" dirty="0">
                <a:solidFill>
                  <a:prstClr val="black"/>
                </a:solidFill>
              </a:rPr>
              <a:t>] </a:t>
            </a:r>
            <a:r>
              <a:rPr lang="ko-KR" altLang="en-US" sz="1200" dirty="0">
                <a:solidFill>
                  <a:prstClr val="black"/>
                </a:solidFill>
              </a:rPr>
              <a:t>클릭을 통한 팝업 호출</a:t>
            </a:r>
            <a:endParaRPr lang="en-US" altLang="ko-KR" sz="1200" dirty="0">
              <a:solidFill>
                <a:prstClr val="black"/>
              </a:solidFill>
            </a:endParaRPr>
          </a:p>
          <a:p>
            <a:pPr marL="228600" indent="-228600" latinLnBrk="0">
              <a:lnSpc>
                <a:spcPct val="150000"/>
              </a:lnSpc>
              <a:buFont typeface="+mj-ea"/>
              <a:buAutoNum type="circleNumDbPlain"/>
            </a:pPr>
            <a:r>
              <a:rPr lang="en-US" altLang="ko-KR" sz="1200" dirty="0">
                <a:solidFill>
                  <a:prstClr val="black"/>
                </a:solidFill>
              </a:rPr>
              <a:t>[</a:t>
            </a:r>
            <a:r>
              <a:rPr lang="ko-KR" altLang="en-US" sz="1200" b="1" dirty="0">
                <a:solidFill>
                  <a:prstClr val="black"/>
                </a:solidFill>
              </a:rPr>
              <a:t>프린트</a:t>
            </a:r>
            <a:r>
              <a:rPr lang="en-US" altLang="ko-KR" sz="1200" dirty="0">
                <a:solidFill>
                  <a:prstClr val="black"/>
                </a:solidFill>
              </a:rPr>
              <a:t>] </a:t>
            </a:r>
            <a:r>
              <a:rPr lang="ko-KR" altLang="en-US" sz="1200" dirty="0">
                <a:solidFill>
                  <a:prstClr val="black"/>
                </a:solidFill>
              </a:rPr>
              <a:t>버튼 클릭 후 </a:t>
            </a:r>
            <a:r>
              <a:rPr lang="en-US" altLang="ko-KR" sz="1200" dirty="0">
                <a:solidFill>
                  <a:prstClr val="black"/>
                </a:solidFill>
              </a:rPr>
              <a:t>PDF </a:t>
            </a:r>
            <a:r>
              <a:rPr lang="ko-KR" altLang="en-US" sz="1200" dirty="0">
                <a:solidFill>
                  <a:prstClr val="black"/>
                </a:solidFill>
              </a:rPr>
              <a:t>파일 저장</a:t>
            </a:r>
            <a:br>
              <a:rPr kumimoji="0" lang="en-US" altLang="ko-KR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+mn-cs"/>
              </a:rPr>
            </a:br>
            <a:r>
              <a:rPr kumimoji="1" lang="en-US" altLang="ko-KR" sz="900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cs typeface="+mn-cs"/>
              </a:rPr>
              <a:t>※ </a:t>
            </a:r>
            <a:r>
              <a:rPr kumimoji="1" lang="en-US" altLang="ko-KR" sz="900" dirty="0">
                <a:solidFill>
                  <a:srgbClr val="006600"/>
                </a:solidFill>
              </a:rPr>
              <a:t>PDF</a:t>
            </a:r>
            <a:r>
              <a:rPr kumimoji="1" lang="ko-KR" altLang="en-US" sz="900" dirty="0">
                <a:solidFill>
                  <a:srgbClr val="006600"/>
                </a:solidFill>
              </a:rPr>
              <a:t> 파일은 </a:t>
            </a:r>
            <a:r>
              <a:rPr kumimoji="1" lang="en-US" altLang="ko-KR" sz="900" dirty="0">
                <a:solidFill>
                  <a:srgbClr val="006600"/>
                </a:solidFill>
              </a:rPr>
              <a:t>Jira CSR </a:t>
            </a:r>
            <a:r>
              <a:rPr kumimoji="1" lang="ko-KR" altLang="en-US" sz="900" dirty="0">
                <a:solidFill>
                  <a:srgbClr val="006600"/>
                </a:solidFill>
              </a:rPr>
              <a:t>등록 시 첨부</a:t>
            </a:r>
            <a:endParaRPr lang="en-US" altLang="ko-KR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08179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5">
      <a:majorFont>
        <a:latin typeface="Arial Narrow"/>
        <a:ea typeface="LG스마트체 Regular"/>
        <a:cs typeface=""/>
      </a:majorFont>
      <a:minorFont>
        <a:latin typeface="Arial Narrow"/>
        <a:ea typeface="LG스마트체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152400" indent="-152400">
          <a:buFont typeface="Arial" panose="020B0604020202020204" pitchFamily="34" charset="0"/>
          <a:buChar char="•"/>
          <a:defRPr sz="1200" dirty="0" smtClean="0">
            <a:latin typeface="LG스마트체 Regular" panose="020B0600000101010101" pitchFamily="50" charset="-127"/>
            <a:ea typeface="LG스마트체 Regular" panose="020B0600000101010101" pitchFamily="50" charset="-12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5">
      <a:majorFont>
        <a:latin typeface="Arial Narrow"/>
        <a:ea typeface="LG스마트체 Regular"/>
        <a:cs typeface=""/>
      </a:majorFont>
      <a:minorFont>
        <a:latin typeface="Arial Narrow"/>
        <a:ea typeface="LG스마트체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bg1">
              <a:lumMod val="50000"/>
            </a:schemeClr>
          </a:solidFill>
          <a:headEnd type="oval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152400" indent="-152400">
          <a:buFont typeface="Arial" panose="020B0604020202020204" pitchFamily="34" charset="0"/>
          <a:buChar char="•"/>
          <a:defRPr sz="1200" dirty="0" smtClean="0">
            <a:latin typeface="LG스마트체 Regular" panose="020B0600000101010101" pitchFamily="50" charset="-127"/>
            <a:ea typeface="LG스마트체 Regular" panose="020B0600000101010101" pitchFamily="50" charset="-127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106160</TotalTime>
  <Words>4091</Words>
  <Application>Microsoft Office PowerPoint</Application>
  <PresentationFormat>와이드스크린</PresentationFormat>
  <Paragraphs>587</Paragraphs>
  <Slides>28</Slides>
  <Notes>25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28</vt:i4>
      </vt:variant>
    </vt:vector>
  </HeadingPairs>
  <TitlesOfParts>
    <vt:vector size="35" baseType="lpstr">
      <vt:lpstr>LG스마트체 Regular</vt:lpstr>
      <vt:lpstr>Arial</vt:lpstr>
      <vt:lpstr>Arial Narrow</vt:lpstr>
      <vt:lpstr>Calibri</vt:lpstr>
      <vt:lpstr>Wingdings</vt:lpstr>
      <vt:lpstr>1_Office 테마</vt:lpstr>
      <vt:lpstr>2_Office 테마</vt:lpstr>
      <vt:lpstr>Account CSR Process and Guide </vt:lpstr>
      <vt:lpstr>Account CSR Process and Guide History</vt:lpstr>
      <vt:lpstr>목차</vt:lpstr>
      <vt:lpstr>1. 계정 관련 문의처 및 티켓 생성 주체 </vt:lpstr>
      <vt:lpstr>2. 계정 신청 프로세스 &gt; 2.1 요청 타입 별 프로세스 </vt:lpstr>
      <vt:lpstr>2. 계정 신청 프로세스 &gt; 2.2 EP 품의 신청 방법(1/4)</vt:lpstr>
      <vt:lpstr>2. 계정 신청 프로세스 &gt; 2.2 EP 품의 신청 방법(2/4) </vt:lpstr>
      <vt:lpstr>2. 계정 신청 프로세스 &gt; 2.2 EP 품의 신청 방법(3/4) </vt:lpstr>
      <vt:lpstr>2. 계정 신청 프로세스 &gt; 2.2 EP 품의 신청 방법(4/4)</vt:lpstr>
      <vt:lpstr>2. 계정 신청 프로세스 &gt; 2.3 CSR 신청 (1/3)</vt:lpstr>
      <vt:lpstr>2. 계정 신청 프로세스 &gt; 2.3 CSR 신청 (2/3)</vt:lpstr>
      <vt:lpstr>2. 계정 신청 프로세스 &gt; 2.3 CSR 신청 (3/3)</vt:lpstr>
      <vt:lpstr>End of Document  Contacts  D2C BU-Mgr (bu-gmr@lge.com)</vt:lpstr>
      <vt:lpstr>[별첨 1] EP 품의 작성 가이드(1/4)</vt:lpstr>
      <vt:lpstr>[별첨 1] EP 품의 작성 가이드(2/4)</vt:lpstr>
      <vt:lpstr>[별첨 1] EP 품의 작성 가이드(3/4)</vt:lpstr>
      <vt:lpstr>[별첨 1] EP 품의 작성 가이드(4/4)</vt:lpstr>
      <vt:lpstr>[별첨 2] 계정 유형별 EP 품의 승인 결재선 지정</vt:lpstr>
      <vt:lpstr>[별첨 3] Jira 접속 오류 발생 시 가이드 </vt:lpstr>
      <vt:lpstr>[별첨 4] Jira 신청 양식 가이드</vt:lpstr>
      <vt:lpstr>[별첨 4] 기타 LG.com System 신청 양식 가이드</vt:lpstr>
      <vt:lpstr>[별첨 4] GP1 System 신청 양식 가이드</vt:lpstr>
      <vt:lpstr>[별첨 4] DB System 신청 양식 가이드</vt:lpstr>
      <vt:lpstr>[별첨 5] 시스템 별 접속 URL 및 가이드</vt:lpstr>
      <vt:lpstr>[별첨 6] 시스템 계정 담당자 리스트(1/2)</vt:lpstr>
      <vt:lpstr>[별첨 6] 시스템 계정 담당자 리스트(2/2) </vt:lpstr>
      <vt:lpstr>[별첨 7] Magento 시스템 계정 신청 시 유의사항</vt:lpstr>
      <vt:lpstr>[별첨 8] GP1 M/W 시스템 계정 신청 시 유의사항</vt:lpstr>
    </vt:vector>
  </TitlesOfParts>
  <Company>LGE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유효림/(협력사) 점장/디지털오퍼레이션팀(hyolim.yoo@lgepartner.com)</dc:creator>
  <cp:lastModifiedBy>KimNamkyung/(Partner) Consultant/D2C플랫폼운영팀</cp:lastModifiedBy>
  <cp:revision>1224</cp:revision>
  <dcterms:created xsi:type="dcterms:W3CDTF">2023-07-18T04:16:05Z</dcterms:created>
  <dcterms:modified xsi:type="dcterms:W3CDTF">2026-01-15T03:41:46Z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c6ed9fc-fefc-4a0c-a6d6-10cf236c0d4f_Enabled">
    <vt:lpwstr>true</vt:lpwstr>
  </property>
  <property fmtid="{D5CDD505-2E9C-101B-9397-08002B2CF9AE}" pid="3" name="MSIP_Label_cc6ed9fc-fefc-4a0c-a6d6-10cf236c0d4f_SetDate">
    <vt:lpwstr>2026-01-13T04:33:35Z</vt:lpwstr>
  </property>
  <property fmtid="{D5CDD505-2E9C-101B-9397-08002B2CF9AE}" pid="4" name="MSIP_Label_cc6ed9fc-fefc-4a0c-a6d6-10cf236c0d4f_Method">
    <vt:lpwstr>Standard</vt:lpwstr>
  </property>
  <property fmtid="{D5CDD505-2E9C-101B-9397-08002B2CF9AE}" pid="5" name="MSIP_Label_cc6ed9fc-fefc-4a0c-a6d6-10cf236c0d4f_Name">
    <vt:lpwstr>Internal use only</vt:lpwstr>
  </property>
  <property fmtid="{D5CDD505-2E9C-101B-9397-08002B2CF9AE}" pid="6" name="MSIP_Label_cc6ed9fc-fefc-4a0c-a6d6-10cf236c0d4f_SiteId">
    <vt:lpwstr>5069cde4-642a-45c0-8094-d0c2dec10be3</vt:lpwstr>
  </property>
  <property fmtid="{D5CDD505-2E9C-101B-9397-08002B2CF9AE}" pid="7" name="MSIP_Label_cc6ed9fc-fefc-4a0c-a6d6-10cf236c0d4f_ActionId">
    <vt:lpwstr>678f5e9f-123a-4f92-a745-6aaf27adb850</vt:lpwstr>
  </property>
  <property fmtid="{D5CDD505-2E9C-101B-9397-08002B2CF9AE}" pid="8" name="MSIP_Label_cc6ed9fc-fefc-4a0c-a6d6-10cf236c0d4f_ContentBits">
    <vt:lpwstr>1</vt:lpwstr>
  </property>
</Properties>
</file>