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31"/>
  </p:notesMasterIdLst>
  <p:sldIdLst>
    <p:sldId id="354" r:id="rId3"/>
    <p:sldId id="1081" r:id="rId4"/>
    <p:sldId id="1086" r:id="rId5"/>
    <p:sldId id="1087" r:id="rId6"/>
    <p:sldId id="337" r:id="rId7"/>
    <p:sldId id="369" r:id="rId8"/>
    <p:sldId id="370" r:id="rId9"/>
    <p:sldId id="375" r:id="rId10"/>
    <p:sldId id="1084" r:id="rId11"/>
    <p:sldId id="378" r:id="rId12"/>
    <p:sldId id="1082" r:id="rId13"/>
    <p:sldId id="1090" r:id="rId14"/>
    <p:sldId id="271" r:id="rId15"/>
    <p:sldId id="371" r:id="rId16"/>
    <p:sldId id="372" r:id="rId17"/>
    <p:sldId id="373" r:id="rId18"/>
    <p:sldId id="374" r:id="rId19"/>
    <p:sldId id="376" r:id="rId20"/>
    <p:sldId id="350" r:id="rId21"/>
    <p:sldId id="377" r:id="rId22"/>
    <p:sldId id="1091" r:id="rId23"/>
    <p:sldId id="1092" r:id="rId24"/>
    <p:sldId id="1093" r:id="rId25"/>
    <p:sldId id="349" r:id="rId26"/>
    <p:sldId id="328" r:id="rId27"/>
    <p:sldId id="365" r:id="rId28"/>
    <p:sldId id="1085" r:id="rId29"/>
    <p:sldId id="1088" r:id="rId3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2252FF2F-2FF1-4684-B378-C80B18EADB08}">
          <p14:sldIdLst>
            <p14:sldId id="354"/>
            <p14:sldId id="1081"/>
            <p14:sldId id="1086"/>
            <p14:sldId id="1087"/>
            <p14:sldId id="337"/>
            <p14:sldId id="369"/>
            <p14:sldId id="370"/>
            <p14:sldId id="375"/>
            <p14:sldId id="1084"/>
            <p14:sldId id="378"/>
            <p14:sldId id="1082"/>
            <p14:sldId id="1090"/>
            <p14:sldId id="271"/>
            <p14:sldId id="371"/>
            <p14:sldId id="372"/>
            <p14:sldId id="373"/>
            <p14:sldId id="374"/>
            <p14:sldId id="376"/>
            <p14:sldId id="350"/>
            <p14:sldId id="377"/>
            <p14:sldId id="1091"/>
            <p14:sldId id="1092"/>
            <p14:sldId id="1093"/>
            <p14:sldId id="349"/>
            <p14:sldId id="328"/>
            <p14:sldId id="365"/>
            <p14:sldId id="1085"/>
            <p14:sldId id="1088"/>
          </p14:sldIdLst>
        </p14:section>
        <p14:section name="old" id="{DEFCFEFF-AEEC-4F77-8D10-E030FA4ECA8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34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5" autoAdjust="0"/>
    <p:restoredTop sz="93030" autoAdjust="0"/>
  </p:normalViewPr>
  <p:slideViewPr>
    <p:cSldViewPr snapToGrid="0" showGuides="1">
      <p:cViewPr varScale="1">
        <p:scale>
          <a:sx n="91" d="100"/>
          <a:sy n="91" d="100"/>
        </p:scale>
        <p:origin x="677" y="53"/>
      </p:cViewPr>
      <p:guideLst>
        <p:guide orient="horz" pos="2160"/>
        <p:guide pos="38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fld id="{EED1F1B7-1AE3-475D-9F55-E791DEBD0721}" type="datetimeFigureOut">
              <a:rPr lang="ko-KR" altLang="en-US" smtClean="0"/>
              <a:pPr/>
              <a:t>2026-01-15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fld id="{62EB2B8A-4F3D-4098-867C-50A6C87AF7E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3176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4331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663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309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4187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각 시스템별 양식 가이드를 첨부 할 지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47960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각 시스템별 양식 가이드를 첨부 할 지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0761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각 시스템별 양식 가이드를 첨부 할 지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2134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각 시스템별 양식 가이드를 첨부 할 지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668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767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2538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759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2066B-D728-454C-8C86-F44FEECAA08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312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920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064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300" b="0" i="0" u="none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404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Change the screen shot in </a:t>
            </a:r>
            <a:r>
              <a:rPr lang="en-US" altLang="ko-KR" dirty="0" err="1"/>
              <a:t>eng</a:t>
            </a:r>
            <a:r>
              <a:rPr lang="en-US" altLang="ko-KR" dirty="0"/>
              <a:t> </a:t>
            </a:r>
            <a:r>
              <a:rPr lang="en-US" altLang="ko-KR" dirty="0" err="1"/>
              <a:t>ver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6155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520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332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842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링크 부분 어떻게 적는 게 좋을 지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7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3" y="1863717"/>
            <a:ext cx="8848421" cy="584775"/>
          </a:xfr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3"/>
            <a:ext cx="8567616" cy="307777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9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 hasCustomPrompt="1"/>
          </p:nvPr>
        </p:nvSpPr>
        <p:spPr>
          <a:xfrm>
            <a:off x="1486878" y="5176205"/>
            <a:ext cx="8566565" cy="307777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9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0" name="직사각형 11">
            <a:extLst>
              <a:ext uri="{FF2B5EF4-FFF2-40B4-BE49-F238E27FC236}">
                <a16:creationId xmlns:a16="http://schemas.microsoft.com/office/drawing/2014/main" id="{6AEBDAB0-3C81-4EA6-8A05-6AAC456110E3}"/>
              </a:ext>
            </a:extLst>
          </p:cNvPr>
          <p:cNvSpPr/>
          <p:nvPr userDrawn="1"/>
        </p:nvSpPr>
        <p:spPr>
          <a:xfrm>
            <a:off x="200234" y="266700"/>
            <a:ext cx="11699362" cy="6402394"/>
          </a:xfrm>
          <a:prstGeom prst="rect">
            <a:avLst/>
          </a:prstGeom>
          <a:ln>
            <a:solidFill>
              <a:srgbClr val="BFBFBF"/>
            </a:solidFill>
          </a:ln>
        </p:spPr>
        <p:txBody>
          <a:bodyPr lIns="45718" tIns="45718" rIns="45718" bIns="45718" anchor="ctr"/>
          <a:lstStyle/>
          <a:p>
            <a:pPr algn="ctr" defTabSz="1039032" latinLnBrk="0" hangingPunct="0">
              <a:def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endParaRPr kern="0">
              <a:solidFill>
                <a:srgbClr val="FFFFFF"/>
              </a:solidFill>
              <a:ea typeface="Arial Narrow"/>
              <a:cs typeface="Arial Narrow"/>
              <a:sym typeface="Arial Narrow"/>
            </a:endParaRPr>
          </a:p>
        </p:txBody>
      </p:sp>
      <p:pic>
        <p:nvPicPr>
          <p:cNvPr id="12" name="Picture 2" descr="Picture 2">
            <a:extLst>
              <a:ext uri="{FF2B5EF4-FFF2-40B4-BE49-F238E27FC236}">
                <a16:creationId xmlns:a16="http://schemas.microsoft.com/office/drawing/2014/main" id="{F7163421-2B2B-48A9-B918-74959891EA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88574" b="66436"/>
          <a:stretch>
            <a:fillRect/>
          </a:stretch>
        </p:blipFill>
        <p:spPr>
          <a:xfrm>
            <a:off x="200236" y="266700"/>
            <a:ext cx="736056" cy="216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2" descr="Picture 2">
            <a:extLst>
              <a:ext uri="{FF2B5EF4-FFF2-40B4-BE49-F238E27FC236}">
                <a16:creationId xmlns:a16="http://schemas.microsoft.com/office/drawing/2014/main" id="{087A229B-0D74-499E-98C5-429FB734A9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77355" t="77614"/>
          <a:stretch>
            <a:fillRect/>
          </a:stretch>
        </p:blipFill>
        <p:spPr>
          <a:xfrm>
            <a:off x="10446053" y="5229091"/>
            <a:ext cx="1458189" cy="14400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Picture 2" descr="Picture 2">
            <a:extLst>
              <a:ext uri="{FF2B5EF4-FFF2-40B4-BE49-F238E27FC236}">
                <a16:creationId xmlns:a16="http://schemas.microsoft.com/office/drawing/2014/main" id="{F5FACA3D-CD36-437F-8B03-5D1B2EA6CD1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42294" y="5137704"/>
            <a:ext cx="824922" cy="36144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8714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본지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369332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798" b="1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lvl="0" algn="l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38554"/>
          </a:xfrm>
        </p:spPr>
        <p:txBody>
          <a:bodyPr vert="horz" wrap="square" lIns="91440" tIns="45720" rIns="91440" bIns="45720" rtlCol="0" anchor="t">
            <a:spAutoFit/>
          </a:bodyPr>
          <a:lstStyle>
            <a:lvl1pPr latinLnBrk="0">
              <a:defRPr lang="ko-KR" altLang="en-US" sz="1599" b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>
              <a:defRPr lang="ko-KR" altLang="en-US" dirty="0" smtClean="0"/>
            </a:lvl2pPr>
            <a:lvl3pPr>
              <a:defRPr lang="ko-KR" altLang="en-US" dirty="0" smtClean="0"/>
            </a:lvl3pPr>
            <a:lvl4pPr>
              <a:defRPr lang="ko-KR" altLang="en-US" dirty="0" smtClean="0"/>
            </a:lvl4pPr>
            <a:lvl5pPr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246185" y="544512"/>
            <a:ext cx="11699631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246187" y="6654879"/>
            <a:ext cx="1169963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779276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54">
          <p15:clr>
            <a:srgbClr val="FBAE40"/>
          </p15:clr>
        </p15:guide>
        <p15:guide id="3" orient="horz" pos="4065">
          <p15:clr>
            <a:srgbClr val="FBAE40"/>
          </p15:clr>
        </p15:guide>
        <p15:guide id="4" pos="3904">
          <p15:clr>
            <a:srgbClr val="FBAE40"/>
          </p15:clr>
        </p15:guide>
        <p15:guide id="5" pos="3768">
          <p15:clr>
            <a:srgbClr val="FBAE40"/>
          </p15:clr>
        </p15:guide>
        <p15:guide id="6" pos="275">
          <p15:clr>
            <a:srgbClr val="FBAE40"/>
          </p15:clr>
        </p15:guide>
        <p15:guide id="7" pos="739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11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래픽 9">
            <a:extLst>
              <a:ext uri="{FF2B5EF4-FFF2-40B4-BE49-F238E27FC236}">
                <a16:creationId xmlns:a16="http://schemas.microsoft.com/office/drawing/2014/main" id="{628FE83F-4635-FDEF-AC51-232C0720C9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9230" y="4180612"/>
            <a:ext cx="2382770" cy="2677389"/>
          </a:xfrm>
          <a:prstGeom prst="rect">
            <a:avLst/>
          </a:prstGeom>
        </p:spPr>
      </p:pic>
      <p:pic>
        <p:nvPicPr>
          <p:cNvPr id="11" name="그래픽 10">
            <a:extLst>
              <a:ext uri="{FF2B5EF4-FFF2-40B4-BE49-F238E27FC236}">
                <a16:creationId xmlns:a16="http://schemas.microsoft.com/office/drawing/2014/main" id="{C5393BC6-DBC0-CDDF-9CD1-FA845B5BEB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447189" cy="374441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596913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/>
          </p:nvPr>
        </p:nvSpPr>
        <p:spPr>
          <a:xfrm>
            <a:off x="1486878" y="5176204"/>
            <a:ext cx="5461487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pic>
        <p:nvPicPr>
          <p:cNvPr id="18" name="Picture 2" descr="Picture 2">
            <a:extLst>
              <a:ext uri="{FF2B5EF4-FFF2-40B4-BE49-F238E27FC236}">
                <a16:creationId xmlns:a16="http://schemas.microsoft.com/office/drawing/2014/main" id="{C4E128AE-7AB2-3FE1-4044-E8CBFD1FAC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1913" y="5136089"/>
            <a:ext cx="939835" cy="41179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93297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1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래픽 9">
            <a:extLst>
              <a:ext uri="{FF2B5EF4-FFF2-40B4-BE49-F238E27FC236}">
                <a16:creationId xmlns:a16="http://schemas.microsoft.com/office/drawing/2014/main" id="{628FE83F-4635-FDEF-AC51-232C0720C9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9230" y="4180612"/>
            <a:ext cx="2382770" cy="2677389"/>
          </a:xfrm>
          <a:prstGeom prst="rect">
            <a:avLst/>
          </a:prstGeom>
        </p:spPr>
      </p:pic>
      <p:pic>
        <p:nvPicPr>
          <p:cNvPr id="11" name="그래픽 10">
            <a:extLst>
              <a:ext uri="{FF2B5EF4-FFF2-40B4-BE49-F238E27FC236}">
                <a16:creationId xmlns:a16="http://schemas.microsoft.com/office/drawing/2014/main" id="{C5393BC6-DBC0-CDDF-9CD1-FA845B5BEB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447189" cy="374441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596913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/>
          </p:nvPr>
        </p:nvSpPr>
        <p:spPr>
          <a:xfrm>
            <a:off x="1486878" y="5176204"/>
            <a:ext cx="5461487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pic>
        <p:nvPicPr>
          <p:cNvPr id="18" name="Picture 2" descr="Picture 2">
            <a:extLst>
              <a:ext uri="{FF2B5EF4-FFF2-40B4-BE49-F238E27FC236}">
                <a16:creationId xmlns:a16="http://schemas.microsoft.com/office/drawing/2014/main" id="{C4E128AE-7AB2-3FE1-4044-E8CBFD1FAC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1913" y="5136089"/>
            <a:ext cx="939835" cy="411792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슬라이드 번호 개체 틀 5">
            <a:extLst>
              <a:ext uri="{FF2B5EF4-FFF2-40B4-BE49-F238E27FC236}">
                <a16:creationId xmlns:a16="http://schemas.microsoft.com/office/drawing/2014/main" id="{BF2FA881-3E11-4241-B3BF-F9DE44383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527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1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8" name="MSIPCMContentMarking" descr="{&quot;HashCode&quot;:966751382,&quot;Placement&quot;:&quot;Header&quot;,&quot;Top&quot;:0.0,&quot;Left&quot;:413.954651,&quot;SlideWidth&quot;:960,&quot;SlideHeight&quot;:540}">
            <a:extLst>
              <a:ext uri="{FF2B5EF4-FFF2-40B4-BE49-F238E27FC236}">
                <a16:creationId xmlns:a16="http://schemas.microsoft.com/office/drawing/2014/main" id="{F54E00D3-2EE3-49A6-89E2-244F1DDFC07E}"/>
              </a:ext>
            </a:extLst>
          </p:cNvPr>
          <p:cNvSpPr txBox="1"/>
          <p:nvPr userDrawn="1"/>
        </p:nvSpPr>
        <p:spPr>
          <a:xfrm>
            <a:off x="5257224" y="55929"/>
            <a:ext cx="1677551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ko-KR" sz="1200" dirty="0">
                <a:solidFill>
                  <a:srgbClr val="0000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LGE Internal Use Only</a:t>
            </a:r>
            <a:endParaRPr lang="ko-KR" altLang="en-US" sz="1200" dirty="0">
              <a:solidFill>
                <a:srgbClr val="000000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851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3486" rtl="0" eaLnBrk="1" latinLnBrk="1" hangingPunct="1">
        <a:spcBef>
          <a:spcPct val="0"/>
        </a:spcBef>
        <a:buNone/>
        <a:defRPr sz="4396" b="1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j-cs"/>
        </a:defRPr>
      </a:lvl1pPr>
    </p:titleStyle>
    <p:bodyStyle>
      <a:lvl1pPr marL="0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3197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n-cs"/>
        </a:defRPr>
      </a:lvl1pPr>
      <a:lvl2pPr marL="456743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797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6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9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6">
          <p15:clr>
            <a:srgbClr val="F26B43"/>
          </p15:clr>
        </p15:guide>
        <p15:guide id="2" pos="139">
          <p15:clr>
            <a:srgbClr val="F26B43"/>
          </p15:clr>
        </p15:guide>
        <p15:guide id="3" pos="7533">
          <p15:clr>
            <a:srgbClr val="F26B43"/>
          </p15:clr>
        </p15:guide>
        <p15:guide id="4" orient="horz" pos="618">
          <p15:clr>
            <a:srgbClr val="F26B43"/>
          </p15:clr>
        </p15:guide>
        <p15:guide id="5" orient="horz" pos="420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8" name="MSIPCMContentMarking" descr="{&quot;HashCode&quot;:966751382,&quot;Placement&quot;:&quot;Header&quot;,&quot;Top&quot;:0.0,&quot;Left&quot;:413.954651,&quot;SlideWidth&quot;:960,&quot;SlideHeight&quot;:540}">
            <a:extLst>
              <a:ext uri="{FF2B5EF4-FFF2-40B4-BE49-F238E27FC236}">
                <a16:creationId xmlns:a16="http://schemas.microsoft.com/office/drawing/2014/main" id="{9143CC04-9C56-453C-9339-0CD54AFE1C73}"/>
              </a:ext>
            </a:extLst>
          </p:cNvPr>
          <p:cNvSpPr txBox="1"/>
          <p:nvPr userDrawn="1"/>
        </p:nvSpPr>
        <p:spPr>
          <a:xfrm>
            <a:off x="5257224" y="55929"/>
            <a:ext cx="1677551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ko-KR" sz="1200" dirty="0">
                <a:solidFill>
                  <a:srgbClr val="0000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LGE Internal Use Only</a:t>
            </a:r>
            <a:endParaRPr lang="ko-KR" altLang="en-US" sz="1200" dirty="0">
              <a:solidFill>
                <a:srgbClr val="000000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38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hdr="0" ftr="0"/>
  <p:txStyles>
    <p:titleStyle>
      <a:lvl1pPr algn="l" defTabSz="913486" rtl="0" eaLnBrk="1" latinLnBrk="1" hangingPunct="1">
        <a:spcBef>
          <a:spcPct val="0"/>
        </a:spcBef>
        <a:buNone/>
        <a:defRPr sz="4396" b="1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j-cs"/>
        </a:defRPr>
      </a:lvl1pPr>
    </p:titleStyle>
    <p:bodyStyle>
      <a:lvl1pPr marL="0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3197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n-cs"/>
        </a:defRPr>
      </a:lvl1pPr>
      <a:lvl2pPr marL="456743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797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6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9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6">
          <p15:clr>
            <a:srgbClr val="F26B43"/>
          </p15:clr>
        </p15:guide>
        <p15:guide id="2" pos="139">
          <p15:clr>
            <a:srgbClr val="F26B43"/>
          </p15:clr>
        </p15:guide>
        <p15:guide id="3" pos="7533">
          <p15:clr>
            <a:srgbClr val="F26B43"/>
          </p15:clr>
        </p15:guide>
        <p15:guide id="4" orient="horz" pos="618">
          <p15:clr>
            <a:srgbClr val="F26B43"/>
          </p15:clr>
        </p15:guide>
        <p15:guide id="5" orient="horz" pos="42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slide" Target="slide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9.jf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ge-gmc.atlassian.net/wiki/spaces/EE/overview?homepageId=138729950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lge-gmc.atlassian.net/" TargetMode="External"/><Relationship Id="rId7" Type="http://schemas.openxmlformats.org/officeDocument/2006/relationships/hyperlink" Target="https://support.microsoft.com/en-gb/microsoft-edge/view-and-delete-browser-history-in-microsoft-edge-00cf7943-a9e1-975a-a33d-ac10ce454ca4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port.google.com/accounts/answer/32050?hl=en&amp;co=GENIE.Platform%3DDesktop" TargetMode="External"/><Relationship Id="rId5" Type="http://schemas.openxmlformats.org/officeDocument/2006/relationships/image" Target="../media/image30.png"/><Relationship Id="rId10" Type="http://schemas.openxmlformats.org/officeDocument/2006/relationships/image" Target="../media/image32.png"/><Relationship Id="rId4" Type="http://schemas.openxmlformats.org/officeDocument/2006/relationships/hyperlink" Target="mailto:spoc@lge.com" TargetMode="External"/><Relationship Id="rId9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g.com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hyperlink" Target="mailto:message@adobe.com" TargetMode="External"/><Relationship Id="rId7" Type="http://schemas.openxmlformats.org/officeDocument/2006/relationships/hyperlink" Target="mailto:donotreply@coveo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ustomerservice@lge.com" TargetMode="External"/><Relationship Id="rId5" Type="http://schemas.openxmlformats.org/officeDocument/2006/relationships/hyperlink" Target="https://author-p86205-e734304.adobeaemcloud.com/linkshare.html?sh=215bd9cb_472d_4eac_b2dc_3f658c14c87c.UVQDPk-KQvU0PkqAJHi7jmaAEtcN_FlfZ6-7mKii7oI" TargetMode="External"/><Relationship Id="rId4" Type="http://schemas.openxmlformats.org/officeDocument/2006/relationships/hyperlink" Target="mailto:lgpim@lge.com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mailto:Beomyeol.woon@lgepartner.com" TargetMode="External"/><Relationship Id="rId3" Type="http://schemas.openxmlformats.org/officeDocument/2006/relationships/hyperlink" Target="mailto:Doil.kim@lgepartner.com" TargetMode="External"/><Relationship Id="rId7" Type="http://schemas.openxmlformats.org/officeDocument/2006/relationships/hyperlink" Target="mailto:Jaejun2.han@lge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eji.yu@lgepartner.com" TargetMode="External"/><Relationship Id="rId5" Type="http://schemas.openxmlformats.org/officeDocument/2006/relationships/hyperlink" Target="mailto:lgdam@lge.com" TargetMode="External"/><Relationship Id="rId10" Type="http://schemas.openxmlformats.org/officeDocument/2006/relationships/hyperlink" Target="mailto:yh.hyun@lgepartner.com" TargetMode="External"/><Relationship Id="rId4" Type="http://schemas.openxmlformats.org/officeDocument/2006/relationships/hyperlink" Target="mailto:lgpim@lge.com" TargetMode="External"/><Relationship Id="rId9" Type="http://schemas.openxmlformats.org/officeDocument/2006/relationships/hyperlink" Target="mailto:wonseok.jang@lge.com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mailto:hyukkang.kang@lgepartner.com" TargetMode="External"/><Relationship Id="rId3" Type="http://schemas.openxmlformats.org/officeDocument/2006/relationships/hyperlink" Target="mailto:mg.yang@lgepartner.com" TargetMode="External"/><Relationship Id="rId7" Type="http://schemas.openxmlformats.org/officeDocument/2006/relationships/hyperlink" Target="mailto:jiwhan.kim@lgepartner.co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eji.yu@lgepartner.com" TargetMode="External"/><Relationship Id="rId5" Type="http://schemas.openxmlformats.org/officeDocument/2006/relationships/hyperlink" Target="mailto:doil.kim@lgepartner.com" TargetMode="External"/><Relationship Id="rId4" Type="http://schemas.openxmlformats.org/officeDocument/2006/relationships/hyperlink" Target="mailto:moongi.jin@lge.com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w.gp1dev.aws.lge.com/admin-service/admin/login" TargetMode="External"/><Relationship Id="rId4" Type="http://schemas.openxmlformats.org/officeDocument/2006/relationships/hyperlink" Target="https://mw.gp1.aws.lge.com/admin-service/admin/logi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ge-gmc.atlassian.net/browse/LGCOMM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u-mgr@lge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slide" Target="slide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645690"/>
          </a:xfrm>
        </p:spPr>
        <p:txBody>
          <a:bodyPr/>
          <a:lstStyle/>
          <a:p>
            <a:r>
              <a:rPr lang="en-US" altLang="ko-KR" sz="3596" dirty="0">
                <a:latin typeface="+mj-lt"/>
                <a:ea typeface="+mn-ea"/>
              </a:rPr>
              <a:t>Account CSR Process and Guide </a:t>
            </a:r>
            <a:endParaRPr lang="ko-KR" altLang="en-US" sz="3596" dirty="0">
              <a:latin typeface="+mj-lt"/>
              <a:ea typeface="+mn-ea"/>
            </a:endParaRPr>
          </a:p>
        </p:txBody>
      </p:sp>
      <p:sp>
        <p:nvSpPr>
          <p:cNvPr id="8" name="내용 개체 틀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altLang="ko-KR" dirty="0">
                <a:latin typeface="+mj-lt"/>
                <a:ea typeface="+mn-ea"/>
              </a:rPr>
              <a:t>January 2026</a:t>
            </a:r>
            <a:endParaRPr lang="ko-KR" altLang="en-US" dirty="0">
              <a:latin typeface="+mj-lt"/>
              <a:ea typeface="+mn-ea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ko-KR" alt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804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3EF0A7-A9AB-455E-AF25-445DB277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2. </a:t>
            </a:r>
            <a:r>
              <a:rPr lang="en-US" altLang="ko-KR" sz="1800" dirty="0">
                <a:latin typeface="+mn-lt"/>
              </a:rPr>
              <a:t>Account Processes </a:t>
            </a:r>
            <a:r>
              <a:rPr lang="en-US" altLang="ko-KR" sz="1800" dirty="0"/>
              <a:t>&gt; 2.3 CSR Process (1/3)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6D57B8-1353-4C68-96A1-87E1D520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10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41A4DA5-DBC9-4EFF-8FEB-CCA51666547C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Access https://lge-gmc.atlassian.net/ </a:t>
            </a:r>
            <a:r>
              <a:rPr lang="ko-KR" altLang="en-US" sz="1200" dirty="0"/>
              <a:t> </a:t>
            </a:r>
            <a:br>
              <a:rPr lang="en-US" altLang="ko-KR" sz="1200" dirty="0"/>
            </a:br>
            <a:r>
              <a:rPr kumimoji="1" lang="en-US" altLang="ko-KR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※ An authority issue after access, refer to [Appendix 3]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Click </a:t>
            </a:r>
            <a:r>
              <a:rPr lang="en-US" altLang="ko-KR" sz="1200" b="1" dirty="0">
                <a:solidFill>
                  <a:prstClr val="black"/>
                </a:solidFill>
              </a:rPr>
              <a:t>[+Create] 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Choose the space the user needs access to</a:t>
            </a:r>
            <a:br>
              <a:rPr lang="en-US" altLang="ko-KR" sz="1200" dirty="0">
                <a:solidFill>
                  <a:prstClr val="black"/>
                </a:solidFill>
              </a:rPr>
            </a:br>
            <a:r>
              <a:rPr lang="en-US" altLang="ko-KR" sz="1200" dirty="0">
                <a:solidFill>
                  <a:prstClr val="black"/>
                </a:solidFill>
              </a:rPr>
              <a:t>HQ </a:t>
            </a: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 LG.com</a:t>
            </a:r>
            <a:r>
              <a:rPr lang="ko-KR" altLang="en-US" sz="1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Common (LGCOMMON)</a:t>
            </a:r>
            <a:b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</a:b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Subsidiary  Your subsidiary project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Choose ‘LGE System Account’ in</a:t>
            </a: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dirty="0">
                <a:solidFill>
                  <a:prstClr val="black"/>
                </a:solidFill>
              </a:rPr>
              <a:t>work type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endParaRPr lang="en-US" altLang="ko-KR" sz="1200" dirty="0">
              <a:solidFill>
                <a:prstClr val="black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3861A14-ABFA-4CD7-8839-EA6A54FD488A}"/>
              </a:ext>
            </a:extLst>
          </p:cNvPr>
          <p:cNvSpPr/>
          <p:nvPr/>
        </p:nvSpPr>
        <p:spPr>
          <a:xfrm>
            <a:off x="7512050" y="1453255"/>
            <a:ext cx="422275" cy="156282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A9F646AD-2907-4772-8FB2-4835F76F2DE6}"/>
              </a:ext>
            </a:extLst>
          </p:cNvPr>
          <p:cNvGrpSpPr/>
          <p:nvPr/>
        </p:nvGrpSpPr>
        <p:grpSpPr>
          <a:xfrm>
            <a:off x="220710" y="1265614"/>
            <a:ext cx="7881707" cy="2978943"/>
            <a:chOff x="220710" y="1027906"/>
            <a:chExt cx="7881707" cy="2978943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54D3D45D-9B8D-4A8C-8EE4-69C9852D40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17020"/>
            <a:stretch/>
          </p:blipFill>
          <p:spPr>
            <a:xfrm>
              <a:off x="220710" y="1196975"/>
              <a:ext cx="7881707" cy="2809874"/>
            </a:xfrm>
            <a:prstGeom prst="rect">
              <a:avLst/>
            </a:prstGeom>
          </p:spPr>
        </p:pic>
        <p:pic>
          <p:nvPicPr>
            <p:cNvPr id="16" name="내용 개체 틀 14">
              <a:extLst>
                <a:ext uri="{FF2B5EF4-FFF2-40B4-BE49-F238E27FC236}">
                  <a16:creationId xmlns:a16="http://schemas.microsoft.com/office/drawing/2014/main" id="{899AFA57-4D3F-44CF-9001-4356F16AF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10" y="1027906"/>
              <a:ext cx="7713615" cy="369332"/>
            </a:xfrm>
            <a:prstGeom prst="rect">
              <a:avLst/>
            </a:prstGeom>
          </p:spPr>
        </p:pic>
      </p:grp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9F99F6F-B827-4E1C-B434-DEA0C5396FE2}"/>
              </a:ext>
            </a:extLst>
          </p:cNvPr>
          <p:cNvSpPr/>
          <p:nvPr/>
        </p:nvSpPr>
        <p:spPr>
          <a:xfrm>
            <a:off x="220662" y="1251575"/>
            <a:ext cx="7940358" cy="24242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1" name="사각형: 둥근 모서리 102">
            <a:extLst>
              <a:ext uri="{FF2B5EF4-FFF2-40B4-BE49-F238E27FC236}">
                <a16:creationId xmlns:a16="http://schemas.microsoft.com/office/drawing/2014/main" id="{B3AD3036-E25B-4000-9220-414C46B34B62}"/>
              </a:ext>
            </a:extLst>
          </p:cNvPr>
          <p:cNvSpPr/>
          <p:nvPr/>
        </p:nvSpPr>
        <p:spPr>
          <a:xfrm>
            <a:off x="176790" y="116093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7ABD2FA-99AE-44E0-99E0-40A886E08751}"/>
              </a:ext>
            </a:extLst>
          </p:cNvPr>
          <p:cNvSpPr/>
          <p:nvPr/>
        </p:nvSpPr>
        <p:spPr>
          <a:xfrm>
            <a:off x="7512050" y="1677109"/>
            <a:ext cx="422276" cy="15645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3" name="사각형: 둥근 모서리 102">
            <a:extLst>
              <a:ext uri="{FF2B5EF4-FFF2-40B4-BE49-F238E27FC236}">
                <a16:creationId xmlns:a16="http://schemas.microsoft.com/office/drawing/2014/main" id="{74F6BBD5-119B-4BD5-A6B5-B4FA040545E1}"/>
              </a:ext>
            </a:extLst>
          </p:cNvPr>
          <p:cNvSpPr/>
          <p:nvPr/>
        </p:nvSpPr>
        <p:spPr>
          <a:xfrm>
            <a:off x="7355923" y="153787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1077B0C3-96D1-43C3-A46E-947448BDB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182" y="6063818"/>
            <a:ext cx="281290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  <a:lvl2pPr marL="742950" indent="-28575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2pPr>
            <a:lvl3pPr marL="11430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3pPr>
            <a:lvl4pPr marL="16002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4pPr>
            <a:lvl5pPr marL="20574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9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 Narrow" panose="020B0606020202030204" pitchFamily="34" charset="0"/>
                <a:ea typeface="LG스마트체 Regular" panose="020B0600000101010101" pitchFamily="50" charset="-127"/>
                <a:cs typeface="+mn-cs"/>
              </a:rPr>
              <a:t>※ </a:t>
            </a:r>
            <a:r>
              <a:rPr lang="ko-KR" altLang="en-US" sz="900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만들기 팝업에서 필수 필드는 별표로 표기되어 있음</a:t>
            </a:r>
            <a:endParaRPr kumimoji="1" lang="en-US" altLang="ko-KR" sz="9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 Narrow" panose="020B0606020202030204" pitchFamily="34" charset="0"/>
              <a:ea typeface="LG스마트체 Regular" panose="020B0600000101010101" pitchFamily="50" charset="-127"/>
              <a:cs typeface="+mn-cs"/>
            </a:endParaRPr>
          </a:p>
        </p:txBody>
      </p:sp>
      <p:sp>
        <p:nvSpPr>
          <p:cNvPr id="34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5CE8B6B-644D-44CC-80F8-F9EEC66FFDFE}"/>
              </a:ext>
            </a:extLst>
          </p:cNvPr>
          <p:cNvSpPr/>
          <p:nvPr/>
        </p:nvSpPr>
        <p:spPr>
          <a:xfrm rot="10800000">
            <a:off x="11243906" y="1593230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1707992D-1E9E-4439-9C94-DB5B3073EB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8073" y="1804015"/>
            <a:ext cx="4460766" cy="4455047"/>
          </a:xfrm>
          <a:prstGeom prst="rect">
            <a:avLst/>
          </a:prstGeom>
        </p:spPr>
      </p:pic>
      <p:sp>
        <p:nvSpPr>
          <p:cNvPr id="24" name="직사각형 23">
            <a:extLst>
              <a:ext uri="{FF2B5EF4-FFF2-40B4-BE49-F238E27FC236}">
                <a16:creationId xmlns:a16="http://schemas.microsoft.com/office/drawing/2014/main" id="{C2F10B92-E44D-4089-AD92-F08CDB9FEAF7}"/>
              </a:ext>
            </a:extLst>
          </p:cNvPr>
          <p:cNvSpPr/>
          <p:nvPr/>
        </p:nvSpPr>
        <p:spPr>
          <a:xfrm>
            <a:off x="1999861" y="2304188"/>
            <a:ext cx="2039401" cy="406923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9AFA588-FB4C-4B93-AAF8-C0C1F7377AD5}"/>
              </a:ext>
            </a:extLst>
          </p:cNvPr>
          <p:cNvSpPr/>
          <p:nvPr/>
        </p:nvSpPr>
        <p:spPr>
          <a:xfrm>
            <a:off x="1999861" y="2750344"/>
            <a:ext cx="2039401" cy="226615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7" name="사각형: 둥근 모서리 102">
            <a:extLst>
              <a:ext uri="{FF2B5EF4-FFF2-40B4-BE49-F238E27FC236}">
                <a16:creationId xmlns:a16="http://schemas.microsoft.com/office/drawing/2014/main" id="{E80BE8CC-EFF0-4A21-BDB4-945FA20F6E31}"/>
              </a:ext>
            </a:extLst>
          </p:cNvPr>
          <p:cNvSpPr/>
          <p:nvPr/>
        </p:nvSpPr>
        <p:spPr>
          <a:xfrm>
            <a:off x="1761989" y="2413812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8" name="사각형: 둥근 모서리 102">
            <a:extLst>
              <a:ext uri="{FF2B5EF4-FFF2-40B4-BE49-F238E27FC236}">
                <a16:creationId xmlns:a16="http://schemas.microsoft.com/office/drawing/2014/main" id="{65C1B4A9-4133-4327-9890-3FF1A30BC39B}"/>
              </a:ext>
            </a:extLst>
          </p:cNvPr>
          <p:cNvSpPr/>
          <p:nvPr/>
        </p:nvSpPr>
        <p:spPr>
          <a:xfrm>
            <a:off x="1761989" y="2936172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4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32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E7D67A-1FA7-4963-BF6E-97AABBDF4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j-lt"/>
                <a:ea typeface="+mn-ea"/>
              </a:rPr>
              <a:t>2. </a:t>
            </a:r>
            <a:r>
              <a:rPr lang="en-US" altLang="ko-KR" sz="1800" dirty="0">
                <a:latin typeface="+mn-lt"/>
              </a:rPr>
              <a:t>Account Processes </a:t>
            </a:r>
            <a:r>
              <a:rPr lang="en-US" altLang="ko-KR" sz="1800" dirty="0"/>
              <a:t>&gt; 2.3 CSR Process </a:t>
            </a:r>
            <a:r>
              <a:rPr lang="en-US" altLang="ko-KR" sz="1800" dirty="0">
                <a:latin typeface="+mj-lt"/>
                <a:ea typeface="+mn-ea"/>
              </a:rPr>
              <a:t>(2/3)</a:t>
            </a:r>
            <a:endParaRPr lang="ko-KR" altLang="en-US" dirty="0">
              <a:latin typeface="+mj-lt"/>
              <a:ea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72FC06-8FDF-463E-A0FC-FCDA05F6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latin typeface="+mj-lt"/>
                <a:ea typeface="+mn-ea"/>
                <a:sym typeface="Arial Narrow"/>
              </a:rPr>
              <a:pPr defTabSz="913486"/>
              <a:t>11</a:t>
            </a:fld>
            <a:endParaRPr lang="ko-KR" altLang="en-US">
              <a:solidFill>
                <a:prstClr val="black"/>
              </a:solidFill>
              <a:latin typeface="+mj-lt"/>
              <a:ea typeface="+mn-ea"/>
              <a:sym typeface="Arial Narrow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FDCB9DE-0924-4481-9A46-47C78467CC22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latin typeface="+mj-lt"/>
              </a:rPr>
              <a:t>Write requesting title in the summary 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Select requesting type in Account Request Type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Select requesting system in Required System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Attach EP Approval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 </a:t>
            </a:r>
            <a:b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cs typeface="+mn-cs"/>
              </a:rPr>
            </a:b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cs typeface="+mn-cs"/>
              </a:rPr>
              <a:t>※ Fill in CSR only if no need </a:t>
            </a:r>
            <a:r>
              <a:rPr kumimoji="1" lang="en-US" altLang="ko-KR" sz="900" dirty="0">
                <a:solidFill>
                  <a:srgbClr val="006600"/>
                </a:solidFill>
                <a:latin typeface="+mj-lt"/>
              </a:rPr>
              <a:t>for</a:t>
            </a:r>
            <a:r>
              <a:rPr kumimoji="1" lang="ko-KR" altLang="en-US" sz="900" dirty="0">
                <a:solidFill>
                  <a:srgbClr val="006600"/>
                </a:solidFill>
                <a:latin typeface="+mj-lt"/>
              </a:rPr>
              <a:t> </a:t>
            </a:r>
            <a:r>
              <a:rPr kumimoji="1" lang="en-US" altLang="ko-KR" sz="900" dirty="0">
                <a:solidFill>
                  <a:srgbClr val="006600"/>
                </a:solidFill>
                <a:latin typeface="+mj-lt"/>
              </a:rPr>
              <a:t>EP</a:t>
            </a:r>
            <a:r>
              <a:rPr kumimoji="1" lang="ko-KR" altLang="en-US" sz="900" dirty="0">
                <a:solidFill>
                  <a:srgbClr val="006600"/>
                </a:solidFill>
                <a:latin typeface="+mj-lt"/>
              </a:rPr>
              <a:t> </a:t>
            </a:r>
            <a:r>
              <a:rPr kumimoji="1" lang="en-US" altLang="ko-KR" sz="900" dirty="0">
                <a:solidFill>
                  <a:srgbClr val="006600"/>
                </a:solidFill>
                <a:latin typeface="+mj-lt"/>
              </a:rPr>
              <a:t>Approval</a:t>
            </a:r>
            <a:endParaRPr kumimoji="0" lang="en-US" altLang="ko-K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+mn-cs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en-US" altLang="ko-K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cs typeface="+mn-cs"/>
              </a:rPr>
              <a:t>Fill the form request in details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Click </a:t>
            </a:r>
            <a:r>
              <a:rPr lang="en-US" altLang="ko-KR" sz="1200" b="1" dirty="0">
                <a:solidFill>
                  <a:prstClr val="black"/>
                </a:solidFill>
                <a:latin typeface="+mj-lt"/>
              </a:rPr>
              <a:t>[Create]</a:t>
            </a: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 for CSR creation 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endParaRPr lang="en-US" altLang="ko-KR" sz="12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4" name="내용 개체 틀 13">
            <a:extLst>
              <a:ext uri="{FF2B5EF4-FFF2-40B4-BE49-F238E27FC236}">
                <a16:creationId xmlns:a16="http://schemas.microsoft.com/office/drawing/2014/main" id="{780C14F2-11E5-409E-961A-4483492EE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>
              <a:latin typeface="+mj-lt"/>
              <a:ea typeface="+mn-ea"/>
            </a:endParaRPr>
          </a:p>
        </p:txBody>
      </p:sp>
      <p:graphicFrame>
        <p:nvGraphicFramePr>
          <p:cNvPr id="38" name="표 37">
            <a:extLst>
              <a:ext uri="{FF2B5EF4-FFF2-40B4-BE49-F238E27FC236}">
                <a16:creationId xmlns:a16="http://schemas.microsoft.com/office/drawing/2014/main" id="{9EF0192E-57D5-43C4-8E0D-9A0CDB2D6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561881"/>
              </p:ext>
            </p:extLst>
          </p:nvPr>
        </p:nvGraphicFramePr>
        <p:xfrm>
          <a:off x="4420417" y="1520419"/>
          <a:ext cx="3883457" cy="905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5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8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Type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Account Request Type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Select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</a:t>
                      </a:r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Creation (EP Required) </a:t>
                      </a: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 Renewal /Page Access</a:t>
                      </a: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 Deletion 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표 38">
            <a:extLst>
              <a:ext uri="{FF2B5EF4-FFF2-40B4-BE49-F238E27FC236}">
                <a16:creationId xmlns:a16="http://schemas.microsoft.com/office/drawing/2014/main" id="{A6F2CE55-4433-4AA6-96BE-0E337004C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010970"/>
              </p:ext>
            </p:extLst>
          </p:nvPr>
        </p:nvGraphicFramePr>
        <p:xfrm>
          <a:off x="4425185" y="2533482"/>
          <a:ext cx="3883457" cy="3625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5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8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Type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Required System: 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선택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Jira / Confluence</a:t>
                      </a: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AME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CMS Admin / GP1 Admin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Magento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COVEO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PIM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DAM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Adobe Target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DB system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Brightcove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AWS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Akamai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WhatTap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NewRelic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GitLab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Slack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Airflow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Grafana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Magento Cloud</a:t>
                      </a: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Brightcove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B7AB2C2F-3CEB-47F4-854C-FB2BE09F4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99" y="1444176"/>
            <a:ext cx="3998230" cy="4407108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FFC6EBF1-C4B1-4059-AC8F-8C3588F76384}"/>
              </a:ext>
            </a:extLst>
          </p:cNvPr>
          <p:cNvSpPr/>
          <p:nvPr/>
        </p:nvSpPr>
        <p:spPr>
          <a:xfrm>
            <a:off x="386293" y="1505241"/>
            <a:ext cx="3938805" cy="443633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0" name="사각형: 둥근 모서리 102">
            <a:extLst>
              <a:ext uri="{FF2B5EF4-FFF2-40B4-BE49-F238E27FC236}">
                <a16:creationId xmlns:a16="http://schemas.microsoft.com/office/drawing/2014/main" id="{12133DEF-385F-4810-8973-5EDA58BC70E4}"/>
              </a:ext>
            </a:extLst>
          </p:cNvPr>
          <p:cNvSpPr/>
          <p:nvPr/>
        </p:nvSpPr>
        <p:spPr>
          <a:xfrm>
            <a:off x="145105" y="1485562"/>
            <a:ext cx="244170" cy="241495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1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2" name="사각형: 둥근 모서리 102">
            <a:extLst>
              <a:ext uri="{FF2B5EF4-FFF2-40B4-BE49-F238E27FC236}">
                <a16:creationId xmlns:a16="http://schemas.microsoft.com/office/drawing/2014/main" id="{8F62ECAB-A3E5-470D-BDF2-8FA1E1542AD4}"/>
              </a:ext>
            </a:extLst>
          </p:cNvPr>
          <p:cNvSpPr/>
          <p:nvPr/>
        </p:nvSpPr>
        <p:spPr>
          <a:xfrm>
            <a:off x="143212" y="253093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3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8841B121-1A3A-4698-81A3-D4BD8F65D430}"/>
              </a:ext>
            </a:extLst>
          </p:cNvPr>
          <p:cNvSpPr/>
          <p:nvPr/>
        </p:nvSpPr>
        <p:spPr>
          <a:xfrm>
            <a:off x="151163" y="323709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4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4" name="사각형: 둥근 모서리 102">
            <a:extLst>
              <a:ext uri="{FF2B5EF4-FFF2-40B4-BE49-F238E27FC236}">
                <a16:creationId xmlns:a16="http://schemas.microsoft.com/office/drawing/2014/main" id="{23C769B8-0611-417A-8555-597C48D63FF1}"/>
              </a:ext>
            </a:extLst>
          </p:cNvPr>
          <p:cNvSpPr/>
          <p:nvPr/>
        </p:nvSpPr>
        <p:spPr>
          <a:xfrm>
            <a:off x="151163" y="4454824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5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cxnSp>
        <p:nvCxnSpPr>
          <p:cNvPr id="41" name="꺾인 연결선 16">
            <a:extLst>
              <a:ext uri="{FF2B5EF4-FFF2-40B4-BE49-F238E27FC236}">
                <a16:creationId xmlns:a16="http://schemas.microsoft.com/office/drawing/2014/main" id="{C3C3C68F-AE94-4A39-BBAB-4BFFAB39E9E0}"/>
              </a:ext>
            </a:extLst>
          </p:cNvPr>
          <p:cNvCxnSpPr>
            <a:cxnSpLocks/>
          </p:cNvCxnSpPr>
          <p:nvPr/>
        </p:nvCxnSpPr>
        <p:spPr>
          <a:xfrm flipV="1">
            <a:off x="2388003" y="2161342"/>
            <a:ext cx="1991552" cy="1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꺾인 연결선 16">
            <a:extLst>
              <a:ext uri="{FF2B5EF4-FFF2-40B4-BE49-F238E27FC236}">
                <a16:creationId xmlns:a16="http://schemas.microsoft.com/office/drawing/2014/main" id="{A11B1079-23A8-4831-B6A1-A9D3AFA01B79}"/>
              </a:ext>
            </a:extLst>
          </p:cNvPr>
          <p:cNvCxnSpPr>
            <a:cxnSpLocks/>
          </p:cNvCxnSpPr>
          <p:nvPr/>
        </p:nvCxnSpPr>
        <p:spPr>
          <a:xfrm>
            <a:off x="2388003" y="2790154"/>
            <a:ext cx="2032414" cy="233243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104A236-3A8C-46AB-A7CB-538D281B8D36}"/>
              </a:ext>
            </a:extLst>
          </p:cNvPr>
          <p:cNvSpPr/>
          <p:nvPr/>
        </p:nvSpPr>
        <p:spPr>
          <a:xfrm>
            <a:off x="389275" y="2001150"/>
            <a:ext cx="1924556" cy="39675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1" name="사각형: 둥근 모서리 102">
            <a:extLst>
              <a:ext uri="{FF2B5EF4-FFF2-40B4-BE49-F238E27FC236}">
                <a16:creationId xmlns:a16="http://schemas.microsoft.com/office/drawing/2014/main" id="{63AACD8E-D025-4382-BBFF-E14210F8B434}"/>
              </a:ext>
            </a:extLst>
          </p:cNvPr>
          <p:cNvSpPr/>
          <p:nvPr/>
        </p:nvSpPr>
        <p:spPr>
          <a:xfrm>
            <a:off x="151163" y="201936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2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5168F194-CB16-4A7D-8CAF-D3B7FF06D153}"/>
              </a:ext>
            </a:extLst>
          </p:cNvPr>
          <p:cNvSpPr/>
          <p:nvPr/>
        </p:nvSpPr>
        <p:spPr>
          <a:xfrm>
            <a:off x="379994" y="2559652"/>
            <a:ext cx="1943118" cy="46374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25BC969D-3F9A-475F-B825-970F9C23984B}"/>
              </a:ext>
            </a:extLst>
          </p:cNvPr>
          <p:cNvSpPr/>
          <p:nvPr/>
        </p:nvSpPr>
        <p:spPr>
          <a:xfrm>
            <a:off x="389275" y="3221893"/>
            <a:ext cx="3938805" cy="105790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9B2046F0-6C3B-46C4-BEC7-F3187D7E0922}"/>
              </a:ext>
            </a:extLst>
          </p:cNvPr>
          <p:cNvSpPr/>
          <p:nvPr/>
        </p:nvSpPr>
        <p:spPr>
          <a:xfrm>
            <a:off x="4004306" y="5598851"/>
            <a:ext cx="365523" cy="22792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7" name="사각형: 둥근 모서리 102">
            <a:extLst>
              <a:ext uri="{FF2B5EF4-FFF2-40B4-BE49-F238E27FC236}">
                <a16:creationId xmlns:a16="http://schemas.microsoft.com/office/drawing/2014/main" id="{547CB94E-5E7C-4EEF-99F4-D50B5A525728}"/>
              </a:ext>
            </a:extLst>
          </p:cNvPr>
          <p:cNvSpPr/>
          <p:nvPr/>
        </p:nvSpPr>
        <p:spPr>
          <a:xfrm>
            <a:off x="3890113" y="548233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6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0C4E625-5961-4C3F-9B1D-B290043332CC}"/>
              </a:ext>
            </a:extLst>
          </p:cNvPr>
          <p:cNvSpPr/>
          <p:nvPr/>
        </p:nvSpPr>
        <p:spPr>
          <a:xfrm>
            <a:off x="371598" y="4454824"/>
            <a:ext cx="3956482" cy="1027509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Fill in Form, [Appendix 4] for reference</a:t>
            </a:r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  <a:latin typeface="+mj-lt"/>
            </a:endParaRPr>
          </a:p>
        </p:txBody>
      </p:sp>
      <p:sp>
        <p:nvSpPr>
          <p:cNvPr id="50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435A7AB-042D-455A-BEA5-E4A84AE20254}"/>
              </a:ext>
            </a:extLst>
          </p:cNvPr>
          <p:cNvSpPr/>
          <p:nvPr/>
        </p:nvSpPr>
        <p:spPr>
          <a:xfrm rot="10800000">
            <a:off x="3731713" y="4883723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7861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C2668C-C470-4F2F-8711-348089E9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2. </a:t>
            </a:r>
            <a:r>
              <a:rPr lang="en-US" altLang="ko-KR" sz="1800" dirty="0">
                <a:latin typeface="+mn-lt"/>
              </a:rPr>
              <a:t>Account Processes </a:t>
            </a:r>
            <a:r>
              <a:rPr lang="en-US" altLang="ko-KR" sz="1800" dirty="0"/>
              <a:t>&gt; 2.3 CSR Process (3/3)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F85ACB-C558-4648-99F6-4A72BC25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12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8C1158F-AEB0-4A69-A9BF-631B2FD4FE6E}"/>
              </a:ext>
            </a:extLst>
          </p:cNvPr>
          <p:cNvSpPr/>
          <p:nvPr/>
        </p:nvSpPr>
        <p:spPr>
          <a:xfrm>
            <a:off x="8621879" y="1197621"/>
            <a:ext cx="3337200" cy="52560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en-US" altLang="ko-K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Check status of created CSR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Check if status changed to</a:t>
            </a: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dirty="0">
                <a:solidFill>
                  <a:prstClr val="black"/>
                </a:solidFill>
              </a:rPr>
              <a:t>‘QUALITY REIVEW’,</a:t>
            </a: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dirty="0">
                <a:solidFill>
                  <a:prstClr val="black"/>
                </a:solidFill>
              </a:rPr>
              <a:t>and see comment to check the account for the requested system using the email you received</a:t>
            </a:r>
            <a:br>
              <a:rPr kumimoji="0" lang="en-US" altLang="ko-K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</a:b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※ Refer to [Appendix 5] for the system access URL and guide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After checking the account, comment that your account/access has been checked to request for ticket closure</a:t>
            </a:r>
          </a:p>
        </p:txBody>
      </p:sp>
      <p:sp>
        <p:nvSpPr>
          <p:cNvPr id="1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04BC00C-2048-4F78-82B9-B30BA777F3C7}"/>
              </a:ext>
            </a:extLst>
          </p:cNvPr>
          <p:cNvSpPr/>
          <p:nvPr/>
        </p:nvSpPr>
        <p:spPr>
          <a:xfrm rot="10800000">
            <a:off x="11536689" y="241623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 dirty="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3F9190-7602-4DE2-B088-4759E2ADC0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2940"/>
          <a:stretch/>
        </p:blipFill>
        <p:spPr>
          <a:xfrm>
            <a:off x="505263" y="3630397"/>
            <a:ext cx="4264195" cy="244381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66370898-BAC9-4330-A0B2-69F928A4E1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528" y="1039719"/>
            <a:ext cx="3549112" cy="5291412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02416D-FA2E-46C2-8E1F-F6079063C456}"/>
              </a:ext>
            </a:extLst>
          </p:cNvPr>
          <p:cNvSpPr/>
          <p:nvPr/>
        </p:nvSpPr>
        <p:spPr>
          <a:xfrm>
            <a:off x="4620275" y="1052856"/>
            <a:ext cx="613576" cy="27965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9E9749E9-7174-4258-8ED7-B70575AE1E2E}"/>
              </a:ext>
            </a:extLst>
          </p:cNvPr>
          <p:cNvSpPr/>
          <p:nvPr/>
        </p:nvSpPr>
        <p:spPr>
          <a:xfrm>
            <a:off x="4346523" y="102388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08C0EAC0-4FB7-450E-9993-D05F24A64D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8815" y="1376394"/>
            <a:ext cx="1141423" cy="265614"/>
          </a:xfrm>
          <a:prstGeom prst="rect">
            <a:avLst/>
          </a:prstGeom>
        </p:spPr>
      </p:pic>
      <p:cxnSp>
        <p:nvCxnSpPr>
          <p:cNvPr id="37" name="꺾인 연결선 16">
            <a:extLst>
              <a:ext uri="{FF2B5EF4-FFF2-40B4-BE49-F238E27FC236}">
                <a16:creationId xmlns:a16="http://schemas.microsoft.com/office/drawing/2014/main" id="{C2F35CA4-91EB-4BB5-9350-782641751461}"/>
              </a:ext>
            </a:extLst>
          </p:cNvPr>
          <p:cNvCxnSpPr>
            <a:cxnSpLocks/>
          </p:cNvCxnSpPr>
          <p:nvPr/>
        </p:nvCxnSpPr>
        <p:spPr>
          <a:xfrm>
            <a:off x="4525802" y="1297845"/>
            <a:ext cx="366350" cy="209910"/>
          </a:xfrm>
          <a:prstGeom prst="bentConnector3">
            <a:avLst>
              <a:gd name="adj1" fmla="val 81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803DBD32-C4E6-4364-82FF-76DBF8780844}"/>
              </a:ext>
            </a:extLst>
          </p:cNvPr>
          <p:cNvSpPr/>
          <p:nvPr/>
        </p:nvSpPr>
        <p:spPr>
          <a:xfrm>
            <a:off x="6394084" y="2193098"/>
            <a:ext cx="1696179" cy="187018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altLang="ko-KR" sz="1000" dirty="0"/>
              <a:t>Requester</a:t>
            </a:r>
            <a:endParaRPr lang="ko-KR" altLang="en-US" sz="1000" dirty="0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B84A7111-246C-4804-90ED-5D589ADBE138}"/>
              </a:ext>
            </a:extLst>
          </p:cNvPr>
          <p:cNvSpPr/>
          <p:nvPr/>
        </p:nvSpPr>
        <p:spPr>
          <a:xfrm>
            <a:off x="6394084" y="1857585"/>
            <a:ext cx="1774556" cy="187017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사각형: 둥근 모서리 102">
            <a:extLst>
              <a:ext uri="{FF2B5EF4-FFF2-40B4-BE49-F238E27FC236}">
                <a16:creationId xmlns:a16="http://schemas.microsoft.com/office/drawing/2014/main" id="{7F0D852F-4C99-432B-8EA9-BCEF6EC404E8}"/>
              </a:ext>
            </a:extLst>
          </p:cNvPr>
          <p:cNvSpPr/>
          <p:nvPr/>
        </p:nvSpPr>
        <p:spPr>
          <a:xfrm>
            <a:off x="5080429" y="137306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50" name="사각형: 둥근 모서리 102">
            <a:extLst>
              <a:ext uri="{FF2B5EF4-FFF2-40B4-BE49-F238E27FC236}">
                <a16:creationId xmlns:a16="http://schemas.microsoft.com/office/drawing/2014/main" id="{6CE051E4-F03E-49EC-A75A-EEE086996305}"/>
              </a:ext>
            </a:extLst>
          </p:cNvPr>
          <p:cNvSpPr/>
          <p:nvPr/>
        </p:nvSpPr>
        <p:spPr>
          <a:xfrm>
            <a:off x="288820" y="405105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F5B9E82F-ED7D-4B50-9166-1C541511BFB2}"/>
              </a:ext>
            </a:extLst>
          </p:cNvPr>
          <p:cNvSpPr/>
          <p:nvPr/>
        </p:nvSpPr>
        <p:spPr>
          <a:xfrm>
            <a:off x="857793" y="4968730"/>
            <a:ext cx="2294710" cy="898682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0" name="내용 개체 틀 59">
            <a:extLst>
              <a:ext uri="{FF2B5EF4-FFF2-40B4-BE49-F238E27FC236}">
                <a16:creationId xmlns:a16="http://schemas.microsoft.com/office/drawing/2014/main" id="{B8A3E894-FA3E-4D76-B33C-D10F3C0316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492"/>
          <a:stretch/>
        </p:blipFill>
        <p:spPr>
          <a:xfrm>
            <a:off x="530257" y="985156"/>
            <a:ext cx="2125995" cy="2443816"/>
          </a:xfrm>
        </p:spPr>
      </p:pic>
      <p:pic>
        <p:nvPicPr>
          <p:cNvPr id="61" name="내용 개체 틀 59">
            <a:extLst>
              <a:ext uri="{FF2B5EF4-FFF2-40B4-BE49-F238E27FC236}">
                <a16:creationId xmlns:a16="http://schemas.microsoft.com/office/drawing/2014/main" id="{C86F963A-24C0-42B5-AEC9-D66D388B192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92"/>
          <a:stretch/>
        </p:blipFill>
        <p:spPr>
          <a:xfrm>
            <a:off x="2448914" y="1276765"/>
            <a:ext cx="1895889" cy="2237015"/>
          </a:xfrm>
          <a:prstGeom prst="rect">
            <a:avLst/>
          </a:prstGeom>
        </p:spPr>
      </p:pic>
      <p:cxnSp>
        <p:nvCxnSpPr>
          <p:cNvPr id="62" name="꺾인 연결선 16">
            <a:extLst>
              <a:ext uri="{FF2B5EF4-FFF2-40B4-BE49-F238E27FC236}">
                <a16:creationId xmlns:a16="http://schemas.microsoft.com/office/drawing/2014/main" id="{C0BD9BB3-6CE5-493D-9563-DF841996B5FE}"/>
              </a:ext>
            </a:extLst>
          </p:cNvPr>
          <p:cNvCxnSpPr>
            <a:cxnSpLocks/>
          </p:cNvCxnSpPr>
          <p:nvPr/>
        </p:nvCxnSpPr>
        <p:spPr>
          <a:xfrm>
            <a:off x="416064" y="4368328"/>
            <a:ext cx="298039" cy="177921"/>
          </a:xfrm>
          <a:prstGeom prst="bentConnector3">
            <a:avLst>
              <a:gd name="adj1" fmla="val 327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사각형: 둥근 모서리 102">
            <a:extLst>
              <a:ext uri="{FF2B5EF4-FFF2-40B4-BE49-F238E27FC236}">
                <a16:creationId xmlns:a16="http://schemas.microsoft.com/office/drawing/2014/main" id="{3549220A-F67D-4432-BA20-365CAF455C01}"/>
              </a:ext>
            </a:extLst>
          </p:cNvPr>
          <p:cNvSpPr/>
          <p:nvPr/>
        </p:nvSpPr>
        <p:spPr>
          <a:xfrm>
            <a:off x="350759" y="4968730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1E73D868-9AD3-41F6-8BE7-0D714A6B0037}"/>
              </a:ext>
            </a:extLst>
          </p:cNvPr>
          <p:cNvSpPr/>
          <p:nvPr/>
        </p:nvSpPr>
        <p:spPr>
          <a:xfrm>
            <a:off x="611865" y="4983607"/>
            <a:ext cx="2201003" cy="77872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6CA27E01-6FFB-444E-961F-D866153D374E}"/>
              </a:ext>
            </a:extLst>
          </p:cNvPr>
          <p:cNvSpPr/>
          <p:nvPr/>
        </p:nvSpPr>
        <p:spPr>
          <a:xfrm>
            <a:off x="565083" y="4080293"/>
            <a:ext cx="4066388" cy="77872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3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20663" y="981075"/>
            <a:ext cx="11737975" cy="5688013"/>
          </a:xfrm>
        </p:spPr>
        <p:txBody>
          <a:bodyPr>
            <a:normAutofit/>
          </a:bodyPr>
          <a:lstStyle/>
          <a:p>
            <a:pPr algn="ctr"/>
            <a:r>
              <a:rPr lang="en-US" altLang="ko-KR" sz="5300" dirty="0"/>
              <a:t>End of Document</a:t>
            </a:r>
            <a:br>
              <a:rPr lang="en-US" altLang="ko-KR" sz="3200" dirty="0"/>
            </a:br>
            <a:br>
              <a:rPr lang="en-US" altLang="ko-KR" sz="3200" dirty="0"/>
            </a:br>
            <a:r>
              <a:rPr lang="en-US" altLang="ko-KR" sz="2000" dirty="0"/>
              <a:t>Contacts </a:t>
            </a:r>
            <a:br>
              <a:rPr lang="en-US" altLang="ko-KR" sz="2000" dirty="0"/>
            </a:br>
            <a:r>
              <a:rPr lang="en-US" altLang="ko-KR" sz="2000" dirty="0"/>
              <a:t>D2C BU-</a:t>
            </a:r>
            <a:r>
              <a:rPr lang="en-US" altLang="ko-KR" sz="2000" dirty="0" err="1"/>
              <a:t>Mgr</a:t>
            </a:r>
            <a:r>
              <a:rPr lang="en-US" altLang="ko-KR" sz="2000" dirty="0"/>
              <a:t> (bu-gmr@lge.com)</a:t>
            </a:r>
          </a:p>
        </p:txBody>
      </p:sp>
    </p:spTree>
    <p:extLst>
      <p:ext uri="{BB962C8B-B14F-4D97-AF65-F5344CB8AC3E}">
        <p14:creationId xmlns:p14="http://schemas.microsoft.com/office/powerpoint/2010/main" val="3541012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+mn-lt"/>
              </a:rPr>
              <a:t>[Appendix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1] EP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Approval Guide (1/4)</a:t>
            </a:r>
            <a:endParaRPr lang="ko-KR" altLang="en-US" dirty="0">
              <a:latin typeface="+mn-lt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Jira/Confluence</a:t>
            </a:r>
            <a:endParaRPr lang="ko-KR" altLang="en-US" sz="1400" dirty="0">
              <a:latin typeface="+mn-lt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177178"/>
              </p:ext>
            </p:extLst>
          </p:nvPr>
        </p:nvGraphicFramePr>
        <p:xfrm>
          <a:off x="220892" y="1196977"/>
          <a:ext cx="11750400" cy="5256000"/>
        </p:xfrm>
        <a:graphic>
          <a:graphicData uri="http://schemas.openxmlformats.org/drawingml/2006/table">
            <a:tbl>
              <a:tblPr/>
              <a:tblGrid>
                <a:gridCol w="35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40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0984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Field Type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Description</a:t>
                      </a:r>
                      <a:endParaRPr lang="en-US" sz="14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Example</a:t>
                      </a:r>
                      <a:endParaRPr lang="en-US" sz="14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latin typeface="+mn-lt"/>
                          <a:ea typeface="LG스마트체 Regular" panose="020B0600000101010101" pitchFamily="50" charset="-127"/>
                        </a:rPr>
                        <a:t>Name</a:t>
                      </a:r>
                      <a:endParaRPr lang="en-US" altLang="ko-KR" sz="1050" b="1" baseline="0" dirty="0"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Input user’s full name (first name + last name)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David Smith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baseline="0" dirty="0"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company user is employed</a:t>
                      </a:r>
                      <a:endParaRPr lang="en-US" altLang="ko-KR" sz="12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EP E-mail address (Partners use abc@lgepartner.com email</a:t>
                      </a:r>
                      <a:br>
                        <a:rPr lang="en-US" altLang="ko-KR" sz="11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*Internal/external users should have EP ID and login under Cloud PC/LGE VPN/LGE office network</a:t>
                      </a:r>
                      <a:endParaRPr lang="en-US" altLang="ko-KR" sz="9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Smith.david@lge.com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detailed reason for requesting account creation or access to the relevant system 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To support on creating and granting account access 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b="1" u="none" strike="noStrike" baseline="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specific role (e.g. Developer / BA, TL, etc.)/Task (e.g. Marketing, Digital, etc.)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endParaRPr kumimoji="1" lang="en-US" altLang="ko-KR" sz="105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Add the authority you need for the system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VIEWER or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USER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  <a:endParaRPr lang="en-US" sz="105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locale(s) that user need access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Jira </a:t>
                      </a:r>
                      <a:r>
                        <a:rPr lang="en-US" altLang="ko-KR" sz="1050" b="1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Project name</a:t>
                      </a:r>
                    </a:p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/ Confluence Space name</a:t>
                      </a:r>
                      <a:r>
                        <a:rPr lang="ko-KR" altLang="en-US" sz="1050" b="1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endParaRPr lang="en-US" sz="1050" b="1" kern="120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Input Jira</a:t>
                      </a:r>
                      <a:r>
                        <a:rPr lang="ko-KR" altLang="en-US" sz="1050" b="0" dirty="0"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project</a:t>
                      </a:r>
                      <a:r>
                        <a:rPr lang="ko-KR" altLang="en-US" sz="1050" b="0" dirty="0"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name (Code) / Confluence Space name or URL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LGCOMMON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/ </a:t>
                      </a:r>
                      <a:r>
                        <a:rPr lang="en-US" altLang="ko-KR" sz="105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LG스마트체 Regular" panose="020B0600000101010101" pitchFamily="50" charset="-127"/>
                          <a:hlinkClick r:id="rId3"/>
                        </a:rPr>
                        <a:t>EW Enhancement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E640025-748C-4D97-B4E6-A031BC2F2136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6570D25A-D7BD-4E69-B001-43AB814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39371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06" y="170927"/>
            <a:ext cx="11750215" cy="369332"/>
          </a:xfrm>
        </p:spPr>
        <p:txBody>
          <a:bodyPr/>
          <a:lstStyle/>
          <a:p>
            <a:r>
              <a:rPr lang="en-US" altLang="ko-KR" dirty="0">
                <a:latin typeface="+mn-lt"/>
              </a:rPr>
              <a:t>[Appendix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1] EP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Approval Guide (2/4)</a:t>
            </a:r>
            <a:endParaRPr lang="ko-KR" altLang="en-US" dirty="0">
              <a:latin typeface="+mn-lt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006" y="620711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Other</a:t>
            </a:r>
            <a:r>
              <a:rPr lang="ko-KR" altLang="en-US" sz="1400" dirty="0">
                <a:latin typeface="+mn-lt"/>
              </a:rPr>
              <a:t> </a:t>
            </a:r>
            <a:r>
              <a:rPr lang="en-US" altLang="ko-KR" sz="1400" dirty="0">
                <a:latin typeface="+mn-lt"/>
              </a:rPr>
              <a:t>LG.com system (AEM/CMS Admin/GP1 Admin/GP1 MW/</a:t>
            </a:r>
            <a:r>
              <a:rPr lang="en-US" altLang="ko-KR" sz="1400" dirty="0" err="1">
                <a:latin typeface="+mn-lt"/>
              </a:rPr>
              <a:t>Coveo</a:t>
            </a:r>
            <a:r>
              <a:rPr lang="en-US" altLang="ko-KR" sz="1400" dirty="0">
                <a:latin typeface="+mn-lt"/>
              </a:rPr>
              <a:t>/Magento/Adobe Target/Brightcove)</a:t>
            </a:r>
            <a:endParaRPr lang="ko-KR" altLang="en-US" sz="1400" dirty="0">
              <a:latin typeface="+mn-lt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429421"/>
              </p:ext>
            </p:extLst>
          </p:nvPr>
        </p:nvGraphicFramePr>
        <p:xfrm>
          <a:off x="220777" y="1196975"/>
          <a:ext cx="11750400" cy="5256000"/>
        </p:xfrm>
        <a:graphic>
          <a:graphicData uri="http://schemas.openxmlformats.org/drawingml/2006/table">
            <a:tbl>
              <a:tblPr/>
              <a:tblGrid>
                <a:gridCol w="35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40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1170"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Field Type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Explanation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Example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kumimoji="1" lang="en-US" altLang="ko-KR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system that user would like account created or access </a:t>
                      </a:r>
                      <a:b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(Select from 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AEM(GP1 CMS), 5.0 CMS Admin, GP1 Admin, Coveo, Magento, GP1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M/W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endParaRPr lang="en-US" altLang="ko-KR" sz="1050" b="0" kern="120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 err="1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Magento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baseline="0" dirty="0">
                          <a:latin typeface="+mn-lt"/>
                          <a:ea typeface="LG스마트체 Regular" panose="020B0600000101010101" pitchFamily="50" charset="-127"/>
                        </a:rPr>
                        <a:t>Name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Input user’s full name (first name + last name)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David Smith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07895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baseline="0" dirty="0"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company user is employed</a:t>
                      </a:r>
                      <a:endParaRPr lang="en-US" altLang="ko-KR" sz="12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</a:p>
                    <a:p>
                      <a:pPr algn="ctr" latinLnBrk="0"/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</a:t>
                      </a:r>
                      <a:endParaRPr kumimoji="1" lang="ko-KR" altLang="en-US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EP E-mail address (Partners use abc@lgepartner.com email</a:t>
                      </a:r>
                      <a:br>
                        <a:rPr lang="en-US" altLang="ko-KR" sz="11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*Internal/external users should have EP ID and login under Cloud PC/LGE VPN/LGE office network</a:t>
                      </a:r>
                      <a:b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** EP ID(Email) extension needed as it expires every 3 months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Smith.david@lge.com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detailed reason for requesting account creation or access to the relevant system 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Access required for extract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Magento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data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for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tasks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b="1" u="none" strike="noStrike" baseline="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specific role (e.g. Developer / BA, TL, etc.)/Task (e.g. Marketing, Digital, etc.)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br>
                        <a:rPr lang="en-US" altLang="ko-KR" sz="110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*If you are not sure of the type of authority,</a:t>
                      </a:r>
                      <a:b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it will be granted based on the "Role" you input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Add the authority you need for the system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General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</a:p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*Exclude Magento</a:t>
                      </a:r>
                      <a:endParaRPr lang="en-US" sz="9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locale(s) that user need access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87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Comments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any additional comments user would like to state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(e.g. Server type: 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GP1, 5.0 CMS system select from either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Prod / Dev)</a:t>
                      </a:r>
                      <a:endParaRPr lang="en-US" altLang="ko-KR" sz="1050" dirty="0">
                        <a:latin typeface="+mn-lt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Prod/STG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실행 단추: 시작 7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4995EF-CA60-464C-A8DF-1991465F1420}"/>
              </a:ext>
            </a:extLst>
          </p:cNvPr>
          <p:cNvSpPr/>
          <p:nvPr/>
        </p:nvSpPr>
        <p:spPr>
          <a:xfrm rot="10800000">
            <a:off x="11771776" y="283544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8" name="슬라이드 번호 개체 틀 3">
            <a:extLst>
              <a:ext uri="{FF2B5EF4-FFF2-40B4-BE49-F238E27FC236}">
                <a16:creationId xmlns:a16="http://schemas.microsoft.com/office/drawing/2014/main" id="{94F22CAE-721E-4F36-8991-A2119B75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43105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+mn-lt"/>
              </a:rPr>
              <a:t>[Appendix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1] EP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Approval Guide (3/4)</a:t>
            </a:r>
            <a:endParaRPr lang="ko-KR" altLang="en-US" dirty="0">
              <a:latin typeface="+mn-lt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GP1 system (AWS/Akamai/</a:t>
            </a:r>
            <a:r>
              <a:rPr lang="en-US" altLang="ko-KR" sz="1400" dirty="0" err="1">
                <a:latin typeface="+mn-lt"/>
              </a:rPr>
              <a:t>WhaTap</a:t>
            </a:r>
            <a:r>
              <a:rPr lang="en-US" altLang="ko-KR" sz="1400" dirty="0">
                <a:latin typeface="+mn-lt"/>
              </a:rPr>
              <a:t>/</a:t>
            </a:r>
            <a:r>
              <a:rPr lang="en-US" altLang="ko-KR" sz="1400" dirty="0" err="1">
                <a:latin typeface="+mn-lt"/>
              </a:rPr>
              <a:t>NewRelic</a:t>
            </a:r>
            <a:r>
              <a:rPr lang="en-US" altLang="ko-KR" sz="1400" dirty="0">
                <a:latin typeface="+mn-lt"/>
              </a:rPr>
              <a:t>/Gitlab/Slack/Airflow/Grafana)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705687"/>
              </p:ext>
            </p:extLst>
          </p:nvPr>
        </p:nvGraphicFramePr>
        <p:xfrm>
          <a:off x="221688" y="1197306"/>
          <a:ext cx="11750400" cy="5256000"/>
        </p:xfrm>
        <a:graphic>
          <a:graphicData uri="http://schemas.openxmlformats.org/drawingml/2006/table">
            <a:tbl>
              <a:tblPr/>
              <a:tblGrid>
                <a:gridCol w="35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40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0318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Field Type</a:t>
                      </a:r>
                    </a:p>
                  </a:txBody>
                  <a:tcPr marL="78227" marR="7822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Explanation </a:t>
                      </a:r>
                      <a:endParaRPr lang="en-US" sz="14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78227" marR="7822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Example</a:t>
                      </a:r>
                    </a:p>
                  </a:txBody>
                  <a:tcPr marL="78227" marR="7822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9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system that user would like account created or access </a:t>
                      </a:r>
                    </a:p>
                    <a:p>
                      <a:r>
                        <a:rPr lang="en-US" altLang="ko-KR" sz="1050" b="0" dirty="0">
                          <a:latin typeface="+mn-lt"/>
                          <a:ea typeface="LG스마트체 Regular" panose="020B0600000101010101" pitchFamily="50" charset="-127"/>
                        </a:rPr>
                        <a:t>(Select from </a:t>
                      </a:r>
                      <a:r>
                        <a:rPr lang="en-US" altLang="ko-KR" sz="1050" dirty="0">
                          <a:latin typeface="+mn-lt"/>
                        </a:rPr>
                        <a:t>AWS/Akamai/</a:t>
                      </a:r>
                      <a:r>
                        <a:rPr lang="en-US" altLang="ko-KR" sz="1050" dirty="0" err="1">
                          <a:latin typeface="+mn-lt"/>
                        </a:rPr>
                        <a:t>WhaTap</a:t>
                      </a:r>
                      <a:r>
                        <a:rPr lang="en-US" altLang="ko-KR" sz="1050" dirty="0">
                          <a:latin typeface="+mn-lt"/>
                        </a:rPr>
                        <a:t>/</a:t>
                      </a:r>
                      <a:r>
                        <a:rPr lang="en-US" altLang="ko-KR" sz="1050" dirty="0" err="1">
                          <a:latin typeface="+mn-lt"/>
                        </a:rPr>
                        <a:t>NewRelic</a:t>
                      </a:r>
                      <a:r>
                        <a:rPr lang="en-US" altLang="ko-KR" sz="1050" dirty="0">
                          <a:latin typeface="+mn-lt"/>
                        </a:rPr>
                        <a:t>/Gitlab/Slack/Airflow/Grafana)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2194" marR="92194" marT="46097" marB="46097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0"/>
                      <a:r>
                        <a:rPr lang="en-US" altLang="ko-KR" sz="105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NewRelic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2098" marR="92098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*Systems related to GP1 will be granted for those countries that are launching; therefore even though you may have received EP approval, GP1 system account may not be issued if your country has not launched GP1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177468"/>
                  </a:ext>
                </a:extLst>
              </a:tr>
              <a:tr h="36521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 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user’s full name (first name + last name)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David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Smith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5661"/>
                  </a:ext>
                </a:extLst>
              </a:tr>
              <a:tr h="36521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company user is employed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18505"/>
                  </a:ext>
                </a:extLst>
              </a:tr>
              <a:tr h="803955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br>
                        <a:rPr lang="en-US" sz="100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access.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EP E-mail address (Partners use abc@lgepartner.com email</a:t>
                      </a:r>
                      <a:br>
                        <a:rPr lang="en-US" sz="1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*Internal/external users should have EP ID and login under Cloud PC/LGE VPN/LGE office network</a:t>
                      </a:r>
                    </a:p>
                    <a:p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** EP ID(Email) extension needed as it expires every 3 months</a:t>
                      </a:r>
                      <a:endParaRPr lang="en-US" sz="9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Smith.david@lge.com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412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detailed reason for requesting account creation or access to the relevant system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Access required for </a:t>
                      </a:r>
                      <a:r>
                        <a:rPr lang="en-US" altLang="ko-KR" sz="1050" b="0" dirty="0" err="1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NewRelic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‑related tasks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21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specific role (e.g. Developer / BA, TL, etc.)/Task (e.g. Marketing, Digital, etc.)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20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br>
                        <a:rPr lang="en-US" sz="100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*If you are not sure of the type of authority,</a:t>
                      </a:r>
                      <a:b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it will be granted based on the "Role" you input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Add the authority you need for the system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Developer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21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locale(s) that user need access 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809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Comments (e.g. Server Type)</a:t>
                      </a:r>
                      <a:endParaRPr kumimoji="1" lang="en-US" sz="105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any additional comments user would like to state (e.g. Gitlab Group name, etc.)</a:t>
                      </a:r>
                    </a:p>
                  </a:txBody>
                  <a:tcPr marL="91401" marR="91401" marT="45701" marB="45701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06" marR="913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실행 단추: 시작 7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3EC7B3A-E083-4359-83A6-050C8E0336D0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7" name="슬라이드 번호 개체 틀 3">
            <a:extLst>
              <a:ext uri="{FF2B5EF4-FFF2-40B4-BE49-F238E27FC236}">
                <a16:creationId xmlns:a16="http://schemas.microsoft.com/office/drawing/2014/main" id="{620769F4-7968-4936-97BF-867B16F4A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16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41495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EB4C75-A29B-458E-AF8D-DBF741F8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+mn-lt"/>
              </a:rPr>
              <a:t>[Appendix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1] EP</a:t>
            </a:r>
            <a:r>
              <a:rPr lang="ko-KR" altLang="en-US" dirty="0">
                <a:latin typeface="+mn-lt"/>
              </a:rPr>
              <a:t> </a:t>
            </a:r>
            <a:r>
              <a:rPr lang="en-US" altLang="ko-KR" dirty="0">
                <a:latin typeface="+mn-lt"/>
              </a:rPr>
              <a:t>Approval Guide (4/4)</a:t>
            </a:r>
            <a:endParaRPr lang="ko-KR" altLang="en-US" dirty="0">
              <a:latin typeface="+mn-lt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C925DE-61CA-485D-BFDA-D627065B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DB system (GP1-OMS/MW DB/ACC/MGR/PIM, 5.0-ACC/MGR/INF)</a:t>
            </a:r>
            <a:endParaRPr lang="ko-KR" altLang="en-US" sz="1400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1B65C29-8CF9-4DF0-AFB5-7637E5BA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latin typeface="+mn-lt"/>
                <a:sym typeface="Arial Narrow"/>
              </a:rPr>
              <a:pPr defTabSz="913486"/>
              <a:t>17</a:t>
            </a:fld>
            <a:endParaRPr lang="ko-KR" altLang="en-US">
              <a:solidFill>
                <a:prstClr val="black"/>
              </a:solidFill>
              <a:latin typeface="+mn-lt"/>
              <a:sym typeface="Arial Narrow"/>
            </a:endParaRPr>
          </a:p>
        </p:txBody>
      </p:sp>
      <p:sp>
        <p:nvSpPr>
          <p:cNvPr id="6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BDB831E-DB39-45AF-BF2F-870157D884F2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867040"/>
              </p:ext>
            </p:extLst>
          </p:nvPr>
        </p:nvGraphicFramePr>
        <p:xfrm>
          <a:off x="220892" y="1196976"/>
          <a:ext cx="11750400" cy="5257246"/>
        </p:xfrm>
        <a:graphic>
          <a:graphicData uri="http://schemas.openxmlformats.org/drawingml/2006/table">
            <a:tbl>
              <a:tblPr/>
              <a:tblGrid>
                <a:gridCol w="3584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188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59196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Field Type</a:t>
                      </a:r>
                    </a:p>
                  </a:txBody>
                  <a:tcPr marL="106906" marR="1069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Explanation</a:t>
                      </a:r>
                      <a:endParaRPr lang="en-US" sz="14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06906" marR="1069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Example</a:t>
                      </a:r>
                      <a:endParaRPr lang="en-US" sz="1400" b="1" u="none" strike="noStrike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06906" marR="106906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lang="en-US" altLang="ko-KR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system that user would like account created or access 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(Select from 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(GP1-OMS/GP1-MW/ACC/MGR/PIM, 5.0-ACC/MGR/INF)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GP1-OMS 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 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user’s full name (first name + last name)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David Smith</a:t>
                      </a:r>
                    </a:p>
                    <a:p>
                      <a:pPr algn="ctr" latinLnBrk="0"/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177468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name of the company user is employed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5661"/>
                  </a:ext>
                </a:extLst>
              </a:tr>
              <a:tr h="55800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b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access.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EP E-mail address (Partners use abc@lgepartner.com email)</a:t>
                      </a:r>
                      <a:br>
                        <a:rPr lang="en-US" sz="105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*Internal/external users should have EP ID and login under Cloud PC/LGE VPN/LGE office network</a:t>
                      </a:r>
                      <a:endParaRPr lang="en-US" sz="9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Smith.david@lge.com</a:t>
                      </a: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18505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the detailed reason for requesting account creation or access to the relevant system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Need DB data to perform and support </a:t>
                      </a: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50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Input your specific role (e.g. Developer / BA, TL, etc.)/Task (e.g. Marketing, Digital, etc.)</a:t>
                      </a: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endParaRPr kumimoji="1" 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70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effectLst/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altLang="ko-KR" sz="15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70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729707"/>
                  </a:ext>
                </a:extLst>
              </a:tr>
              <a:tr h="542350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endParaRPr kumimoji="1" 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altLang="ko-KR" sz="15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908" marR="124908" marT="62455" marB="62455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70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124780" marR="1247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119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879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681662-B369-48B3-9BF4-64E5E5F32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[Appendix</a:t>
            </a:r>
            <a:r>
              <a:rPr lang="ko-KR" altLang="en-US" dirty="0"/>
              <a:t> </a:t>
            </a:r>
            <a:r>
              <a:rPr lang="en-US" altLang="ko-KR" dirty="0"/>
              <a:t>2] EP Approver by Account Type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B52584D-D35E-450E-8809-57D49022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349A2913-D562-43A9-B90A-48BCF9F87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117909"/>
              </p:ext>
            </p:extLst>
          </p:nvPr>
        </p:nvGraphicFramePr>
        <p:xfrm>
          <a:off x="220892" y="1196977"/>
          <a:ext cx="11750400" cy="5241668"/>
        </p:xfrm>
        <a:graphic>
          <a:graphicData uri="http://schemas.openxmlformats.org/drawingml/2006/table">
            <a:tbl>
              <a:tblPr/>
              <a:tblGrid>
                <a:gridCol w="391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Type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Approval #1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Approval #2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3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Jira / Confluence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Department manager (LGE representative)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 err="1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Minhee</a:t>
                      </a:r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dirty="0" err="1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Jin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3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Other</a:t>
                      </a:r>
                      <a:r>
                        <a:rPr lang="ko-KR" altLang="en-US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LG.com system</a:t>
                      </a:r>
                      <a:endParaRPr lang="en-US" altLang="ko-KR" sz="1050" b="0" baseline="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Department manager (LGE representative)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 err="1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Hyungwon</a:t>
                      </a:r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Park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3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GP1 system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kumimoji="1" lang="en-US" altLang="ko-KR" sz="105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Sungwoo</a:t>
                      </a:r>
                      <a:r>
                        <a:rPr kumimoji="1" lang="en-US" altLang="ko-KR" sz="105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Kim 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63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DB system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 err="1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Sungwoo</a:t>
                      </a:r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Kim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78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478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78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4780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CBD9F17-44A4-4F89-A4C9-183043E7B87A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4259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369235"/>
          </a:xfrm>
        </p:spPr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>
                <a:latin typeface="+mn-lt"/>
              </a:rPr>
              <a:t>[Appendix</a:t>
            </a:r>
            <a:r>
              <a:rPr lang="ko-KR" altLang="en-US" sz="1800" dirty="0">
                <a:latin typeface="+mn-lt"/>
              </a:rPr>
              <a:t> </a:t>
            </a:r>
            <a:r>
              <a:rPr lang="en-US" altLang="ko-KR" sz="1800" dirty="0">
                <a:latin typeface="+mn-lt"/>
              </a:rPr>
              <a:t>3] </a:t>
            </a:r>
            <a:r>
              <a:rPr lang="en-US" altLang="ko-KR" b="1" i="0" dirty="0">
                <a:solidFill>
                  <a:srgbClr val="292A2E"/>
                </a:solidFill>
                <a:effectLst/>
                <a:latin typeface="+mn-lt"/>
              </a:rPr>
              <a:t>Jira Access Issue Guide</a:t>
            </a:r>
            <a:endParaRPr lang="en-US" altLang="ko-KR" sz="1800" dirty="0">
              <a:latin typeface="+mn-lt"/>
            </a:endParaRPr>
          </a:p>
        </p:txBody>
      </p:sp>
      <p:sp>
        <p:nvSpPr>
          <p:cNvPr id="14" name="내용 개체 틀 2"/>
          <p:cNvSpPr txBox="1">
            <a:spLocks/>
          </p:cNvSpPr>
          <p:nvPr/>
        </p:nvSpPr>
        <p:spPr>
          <a:xfrm>
            <a:off x="220893" y="997284"/>
            <a:ext cx="11750215" cy="179664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Access </a:t>
            </a:r>
            <a:r>
              <a:rPr lang="en-US" altLang="ko-KR" sz="1400" dirty="0">
                <a:latin typeface="+mn-lt"/>
                <a:hlinkClick r:id="rId3"/>
              </a:rPr>
              <a:t>https://lge-gmc.atlassian.net/</a:t>
            </a:r>
            <a:r>
              <a:rPr lang="en-US" altLang="ko-KR" sz="1400" dirty="0">
                <a:latin typeface="+mn-lt"/>
              </a:rPr>
              <a:t> via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LGE Cloud PC</a:t>
            </a:r>
            <a:r>
              <a:rPr lang="ko-KR" altLang="en-US" sz="14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altLang="ko-KR" sz="1400" dirty="0">
                <a:latin typeface="+mn-lt"/>
              </a:rPr>
              <a:t>(Chrome/Edge)</a:t>
            </a: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 When logging in to Jira, enter your ID with the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@lge.com</a:t>
            </a:r>
            <a:r>
              <a:rPr lang="ko-KR" altLang="en-US" sz="1400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altLang="ko-KR" sz="1400" dirty="0">
                <a:latin typeface="+mn-lt"/>
              </a:rPr>
              <a:t>domain, even if you normally use @lgepartner.com (including external partners)</a:t>
            </a: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 When logging in to Jira, enter your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AD Password</a:t>
            </a:r>
            <a:r>
              <a:rPr lang="en-US" altLang="ko-KR" sz="1400" dirty="0">
                <a:latin typeface="+mn-lt"/>
              </a:rPr>
              <a:t> (when your AD password is changed, your Jira password is automatically updated as well)</a:t>
            </a:r>
            <a:br>
              <a:rPr lang="en-US" altLang="ko-KR" sz="1400" dirty="0">
                <a:latin typeface="+mn-lt"/>
              </a:rPr>
            </a:br>
            <a:r>
              <a:rPr lang="en-US" altLang="ko-KR" sz="1400" dirty="0">
                <a:latin typeface="+mn-lt"/>
              </a:rPr>
              <a:t> </a:t>
            </a:r>
            <a:r>
              <a:rPr lang="ko-KR" altLang="en-US" sz="1400" dirty="0">
                <a:latin typeface="+mn-lt"/>
              </a:rPr>
              <a:t>→ </a:t>
            </a:r>
            <a:r>
              <a:rPr lang="en-US" altLang="ko-KR" sz="1400" dirty="0">
                <a:latin typeface="+mn-lt"/>
              </a:rPr>
              <a:t>To change your AD password, send a request by email to</a:t>
            </a:r>
            <a:r>
              <a:rPr lang="ko-KR" altLang="en-US" sz="1400" dirty="0">
                <a:latin typeface="+mn-lt"/>
              </a:rPr>
              <a:t> </a:t>
            </a:r>
            <a:r>
              <a:rPr lang="en-US" altLang="ko-KR" sz="1400" dirty="0">
                <a:latin typeface="+mn-lt"/>
                <a:hlinkClick r:id="rId4"/>
              </a:rPr>
              <a:t>spoc@lge.com</a:t>
            </a:r>
            <a:r>
              <a:rPr lang="ko-KR" altLang="en-US" sz="1400" dirty="0">
                <a:latin typeface="+mn-lt"/>
              </a:rPr>
              <a:t> </a:t>
            </a:r>
            <a:endParaRPr lang="en-US" altLang="ko-KR" sz="1400" dirty="0">
              <a:latin typeface="+mn-lt"/>
            </a:endParaRP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If you see an error message like the screenshot below,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 clear your browser cache</a:t>
            </a:r>
            <a:r>
              <a:rPr lang="en-US" altLang="ko-KR" sz="1400" dirty="0">
                <a:solidFill>
                  <a:srgbClr val="A50034"/>
                </a:solidFill>
                <a:latin typeface="+mn-lt"/>
              </a:rPr>
              <a:t> </a:t>
            </a:r>
            <a:r>
              <a:rPr lang="en-US" altLang="ko-KR" sz="1400" dirty="0">
                <a:latin typeface="+mn-lt"/>
              </a:rPr>
              <a:t>and then try accessing Jira again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470027" y="2923701"/>
            <a:ext cx="23423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/>
              <a:t>[Example of an error message]</a:t>
            </a:r>
            <a:endParaRPr lang="ko-KR" altLang="en-US" sz="1400" b="1" dirty="0"/>
          </a:p>
        </p:txBody>
      </p:sp>
      <p:grpSp>
        <p:nvGrpSpPr>
          <p:cNvPr id="21" name="그룹 20"/>
          <p:cNvGrpSpPr/>
          <p:nvPr/>
        </p:nvGrpSpPr>
        <p:grpSpPr>
          <a:xfrm>
            <a:off x="434401" y="3219602"/>
            <a:ext cx="4280498" cy="2445999"/>
            <a:chOff x="470027" y="3231478"/>
            <a:chExt cx="4280498" cy="2445999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0027" y="3231478"/>
              <a:ext cx="4280498" cy="2445999"/>
            </a:xfrm>
            <a:prstGeom prst="rect">
              <a:avLst/>
            </a:prstGeom>
          </p:spPr>
        </p:pic>
        <p:sp>
          <p:nvSpPr>
            <p:cNvPr id="19" name="직사각형 18"/>
            <p:cNvSpPr/>
            <p:nvPr/>
          </p:nvSpPr>
          <p:spPr>
            <a:xfrm>
              <a:off x="570016" y="3327553"/>
              <a:ext cx="2386940" cy="2265726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3121232" y="3327553"/>
              <a:ext cx="1510145" cy="2275622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직사각형 3">
            <a:extLst>
              <a:ext uri="{FF2B5EF4-FFF2-40B4-BE49-F238E27FC236}">
                <a16:creationId xmlns:a16="http://schemas.microsoft.com/office/drawing/2014/main" id="{E77766A5-D69E-4D95-BEF9-29E7E47787BF}"/>
              </a:ext>
            </a:extLst>
          </p:cNvPr>
          <p:cNvSpPr/>
          <p:nvPr/>
        </p:nvSpPr>
        <p:spPr>
          <a:xfrm>
            <a:off x="4814889" y="3315676"/>
            <a:ext cx="7156220" cy="31375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altLang="ko-KR" sz="1400" dirty="0">
                <a:hlinkClick r:id="rId6"/>
              </a:rPr>
              <a:t>Google Chrome</a:t>
            </a:r>
            <a:endParaRPr lang="ko-KR" altLang="en-US" sz="1400" dirty="0"/>
          </a:p>
          <a:p>
            <a:pPr marR="0" lvl="0" indent="-1080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ko-KR" sz="1200" dirty="0" err="1"/>
              <a:t>On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your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computer</a:t>
            </a:r>
            <a:r>
              <a:rPr lang="ko-KR" altLang="ko-KR" sz="1200" dirty="0"/>
              <a:t>, </a:t>
            </a:r>
            <a:r>
              <a:rPr lang="ko-KR" altLang="ko-KR" sz="1200" dirty="0" err="1"/>
              <a:t>open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Chrome</a:t>
            </a:r>
            <a:r>
              <a:rPr lang="ko-KR" altLang="ko-KR" sz="1200" dirty="0"/>
              <a:t>.</a:t>
            </a:r>
          </a:p>
          <a:p>
            <a:pPr marR="0" lvl="0" indent="-1080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ko-KR" sz="1200" dirty="0" err="1"/>
              <a:t>At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the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top</a:t>
            </a:r>
            <a:r>
              <a:rPr lang="ko-KR" altLang="ko-KR" sz="1200" dirty="0"/>
              <a:t> </a:t>
            </a:r>
            <a:r>
              <a:rPr lang="ko-KR" altLang="ko-KR" sz="1200" dirty="0" err="1"/>
              <a:t>right</a:t>
            </a:r>
            <a:r>
              <a:rPr lang="ko-KR" altLang="ko-KR" sz="1200" dirty="0"/>
              <a:t>, </a:t>
            </a:r>
            <a:r>
              <a:rPr lang="ko-KR" altLang="ko-KR" sz="1200" dirty="0" err="1"/>
              <a:t>click</a:t>
            </a:r>
            <a:r>
              <a:rPr lang="ko-KR" altLang="ko-KR" sz="1200" dirty="0"/>
              <a:t> </a:t>
            </a:r>
            <a:r>
              <a:rPr lang="ko-KR" altLang="ko-KR" sz="1200" dirty="0" err="1"/>
              <a:t>More</a:t>
            </a:r>
            <a:r>
              <a:rPr lang="en-US" altLang="ko-KR" sz="1200" dirty="0"/>
              <a:t>  </a:t>
            </a:r>
            <a:r>
              <a:rPr lang="ko-KR" altLang="en-US" sz="1200" b="1" dirty="0"/>
              <a:t>   </a:t>
            </a:r>
            <a:r>
              <a:rPr lang="en-US" altLang="ko-KR" sz="1200" dirty="0"/>
              <a:t>         </a:t>
            </a:r>
            <a:r>
              <a:rPr lang="ko-KR" altLang="ko-KR" sz="1200" dirty="0" err="1"/>
              <a:t>Delete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browsing</a:t>
            </a:r>
            <a:r>
              <a:rPr lang="ko-KR" altLang="ko-KR" sz="1200" dirty="0"/>
              <a:t> </a:t>
            </a:r>
            <a:r>
              <a:rPr lang="ko-KR" altLang="ko-KR" sz="1200" dirty="0" err="1"/>
              <a:t>data</a:t>
            </a:r>
            <a:r>
              <a:rPr lang="ko-KR" altLang="ko-KR" sz="1200" dirty="0"/>
              <a:t>.</a:t>
            </a:r>
          </a:p>
          <a:p>
            <a:pPr marR="0" lvl="0" indent="-1080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ko-KR" sz="1200" dirty="0" err="1"/>
              <a:t>Choose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a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time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range</a:t>
            </a:r>
            <a:r>
              <a:rPr lang="ko-KR" altLang="ko-KR" sz="1200" dirty="0"/>
              <a:t>, </a:t>
            </a:r>
            <a:r>
              <a:rPr lang="ko-KR" altLang="ko-KR" sz="1200" dirty="0" err="1"/>
              <a:t>like</a:t>
            </a:r>
            <a:r>
              <a:rPr lang="ko-KR" altLang="ko-KR" sz="1200" dirty="0"/>
              <a:t> </a:t>
            </a:r>
            <a:r>
              <a:rPr lang="ko-KR" altLang="ko-KR" sz="1200" dirty="0" err="1"/>
              <a:t>Last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hour</a:t>
            </a:r>
            <a:r>
              <a:rPr lang="ko-KR" altLang="ko-KR" sz="1200" dirty="0"/>
              <a:t> </a:t>
            </a:r>
            <a:r>
              <a:rPr lang="ko-KR" altLang="ko-KR" sz="1200" dirty="0" err="1"/>
              <a:t>or</a:t>
            </a:r>
            <a:r>
              <a:rPr lang="ko-KR" altLang="ko-KR" sz="1200" dirty="0"/>
              <a:t> All </a:t>
            </a:r>
            <a:r>
              <a:rPr lang="ko-KR" altLang="ko-KR" sz="1200" dirty="0" err="1"/>
              <a:t>time</a:t>
            </a:r>
            <a:r>
              <a:rPr lang="ko-KR" altLang="ko-KR" sz="1200" dirty="0"/>
              <a:t>.</a:t>
            </a:r>
          </a:p>
          <a:p>
            <a:pPr marR="0" lvl="0" indent="-1080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ko-KR" sz="1200" dirty="0" err="1"/>
              <a:t>Select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the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types</a:t>
            </a:r>
            <a:r>
              <a:rPr lang="ko-KR" altLang="ko-KR" sz="1200" dirty="0"/>
              <a:t> of </a:t>
            </a:r>
            <a:r>
              <a:rPr lang="ko-KR" altLang="ko-KR" sz="1200" dirty="0" err="1"/>
              <a:t>information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you</a:t>
            </a:r>
            <a:r>
              <a:rPr lang="ko-KR" altLang="ko-KR" sz="1200" dirty="0"/>
              <a:t> </a:t>
            </a:r>
            <a:r>
              <a:rPr lang="ko-KR" altLang="ko-KR" sz="1200" dirty="0" err="1"/>
              <a:t>want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to</a:t>
            </a:r>
            <a:r>
              <a:rPr lang="ko-KR" altLang="ko-KR" sz="1200" dirty="0"/>
              <a:t> </a:t>
            </a:r>
            <a:r>
              <a:rPr lang="ko-KR" altLang="ko-KR" sz="1200" dirty="0" err="1"/>
              <a:t>remove</a:t>
            </a:r>
            <a:r>
              <a:rPr lang="ko-KR" altLang="ko-KR" sz="1200" dirty="0"/>
              <a:t>.</a:t>
            </a:r>
          </a:p>
          <a:p>
            <a:pPr marR="0" lvl="0" indent="-1080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ko-KR" sz="1200" dirty="0" err="1"/>
              <a:t>Click</a:t>
            </a:r>
            <a:r>
              <a:rPr lang="ko-KR" altLang="ko-KR" sz="1200" dirty="0"/>
              <a:t> </a:t>
            </a:r>
            <a:r>
              <a:rPr lang="ko-KR" altLang="ko-KR" sz="1200" dirty="0" err="1"/>
              <a:t>Delete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data</a:t>
            </a:r>
            <a:r>
              <a:rPr lang="ko-KR" altLang="ko-KR" sz="1200" dirty="0"/>
              <a:t>.</a:t>
            </a:r>
          </a:p>
          <a:p>
            <a:pPr marL="0" marR="0" lv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ko-KR" sz="1200" dirty="0"/>
              <a:t>* </a:t>
            </a:r>
            <a:r>
              <a:rPr lang="ko-KR" altLang="ko-KR" sz="1200" dirty="0" err="1"/>
              <a:t>If</a:t>
            </a:r>
            <a:r>
              <a:rPr lang="ko-KR" altLang="ko-KR" sz="1200" dirty="0"/>
              <a:t> </a:t>
            </a:r>
            <a:r>
              <a:rPr lang="ko-KR" altLang="ko-KR" sz="1200" dirty="0" err="1"/>
              <a:t>you</a:t>
            </a:r>
            <a:r>
              <a:rPr lang="ko-KR" altLang="ko-KR" sz="1200" dirty="0"/>
              <a:t> </a:t>
            </a:r>
            <a:r>
              <a:rPr lang="ko-KR" altLang="ko-KR" sz="1200" dirty="0" err="1"/>
              <a:t>delete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cookies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while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signed</a:t>
            </a:r>
            <a:r>
              <a:rPr lang="ko-KR" altLang="ko-KR" sz="1200" dirty="0"/>
              <a:t> </a:t>
            </a:r>
            <a:r>
              <a:rPr lang="ko-KR" altLang="ko-KR" sz="1200" dirty="0" err="1"/>
              <a:t>in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to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Chrome</a:t>
            </a:r>
            <a:r>
              <a:rPr lang="ko-KR" altLang="ko-KR" sz="1200" dirty="0"/>
              <a:t>, </a:t>
            </a:r>
            <a:r>
              <a:rPr lang="ko-KR" altLang="ko-KR" sz="1200" dirty="0" err="1"/>
              <a:t>Chrome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refreshes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the</a:t>
            </a:r>
            <a:r>
              <a:rPr lang="ko-KR" altLang="ko-KR" sz="1200" dirty="0"/>
              <a:t> Google </a:t>
            </a:r>
            <a:r>
              <a:rPr lang="ko-KR" altLang="ko-KR" sz="1200" dirty="0" err="1"/>
              <a:t>cookies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that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keep</a:t>
            </a:r>
            <a:r>
              <a:rPr lang="ko-KR" altLang="ko-KR" sz="1200" dirty="0"/>
              <a:t> </a:t>
            </a:r>
            <a:r>
              <a:rPr lang="ko-KR" altLang="ko-KR" sz="1200" dirty="0" err="1"/>
              <a:t>you</a:t>
            </a:r>
            <a:r>
              <a:rPr lang="ko-KR" altLang="ko-KR" sz="1200" dirty="0"/>
              <a:t> </a:t>
            </a:r>
            <a:r>
              <a:rPr lang="ko-KR" altLang="ko-KR" sz="1200" dirty="0" err="1"/>
              <a:t>signed</a:t>
            </a:r>
            <a:r>
              <a:rPr lang="ko-KR" altLang="ko-KR" sz="1200" dirty="0"/>
              <a:t> </a:t>
            </a:r>
            <a:r>
              <a:rPr lang="ko-KR" altLang="ko-KR" sz="1200" dirty="0" err="1"/>
              <a:t>in</a:t>
            </a:r>
            <a:r>
              <a:rPr lang="ko-KR" altLang="ko-KR" sz="1200" dirty="0"/>
              <a:t>. </a:t>
            </a:r>
            <a:r>
              <a:rPr lang="ko-KR" altLang="ko-KR" sz="1200" dirty="0" err="1"/>
              <a:t>This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happens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so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that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Chrome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can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continue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to</a:t>
            </a:r>
            <a:r>
              <a:rPr lang="ko-KR" altLang="ko-KR" sz="1200" dirty="0"/>
              <a:t> </a:t>
            </a:r>
            <a:r>
              <a:rPr lang="ko-KR" altLang="ko-KR" sz="1200" dirty="0" err="1"/>
              <a:t>work</a:t>
            </a:r>
            <a:r>
              <a:rPr lang="ko-KR" altLang="ko-KR" sz="1200" dirty="0"/>
              <a:t> </a:t>
            </a:r>
            <a:r>
              <a:rPr lang="ko-KR" altLang="ko-KR" sz="1200" dirty="0" err="1"/>
              <a:t>as</a:t>
            </a:r>
            <a:r>
              <a:rPr lang="ko-KR" altLang="ko-KR" sz="1200" dirty="0"/>
              <a:t> </a:t>
            </a:r>
            <a:r>
              <a:rPr lang="ko-KR" altLang="ko-KR" sz="1200" dirty="0" err="1"/>
              <a:t>you</a:t>
            </a:r>
            <a:r>
              <a:rPr lang="ko-KR" altLang="ko-KR" sz="1200" dirty="0"/>
              <a:t> </a:t>
            </a:r>
            <a:r>
              <a:rPr lang="ko-KR" altLang="ko-KR" sz="1200" dirty="0" err="1"/>
              <a:t>expect</a:t>
            </a:r>
            <a:r>
              <a:rPr lang="ko-KR" altLang="ko-KR" sz="1200" dirty="0"/>
              <a:t>. </a:t>
            </a:r>
            <a:r>
              <a:rPr lang="ko-KR" altLang="ko-KR" sz="1200" dirty="0" err="1"/>
              <a:t>To</a:t>
            </a:r>
            <a:r>
              <a:rPr lang="ko-KR" altLang="ko-KR" sz="1200" dirty="0"/>
              <a:t> </a:t>
            </a:r>
            <a:r>
              <a:rPr lang="ko-KR" altLang="ko-KR" sz="1200" dirty="0" err="1"/>
              <a:t>delete</a:t>
            </a:r>
            <a:r>
              <a:rPr lang="ko-KR" altLang="ko-KR" sz="1200" dirty="0"/>
              <a:t> Google </a:t>
            </a:r>
            <a:r>
              <a:rPr lang="ko-KR" altLang="ko-KR" sz="1200" dirty="0" err="1"/>
              <a:t>cookies</a:t>
            </a:r>
            <a:r>
              <a:rPr lang="ko-KR" altLang="ko-KR" sz="1200" dirty="0"/>
              <a:t>, </a:t>
            </a:r>
            <a:r>
              <a:rPr lang="ko-KR" altLang="ko-KR" sz="1200" dirty="0" err="1"/>
              <a:t>sign</a:t>
            </a:r>
            <a:r>
              <a:rPr lang="ko-KR" altLang="ko-KR" sz="1200" dirty="0"/>
              <a:t> </a:t>
            </a:r>
            <a:r>
              <a:rPr lang="ko-KR" altLang="ko-KR" sz="1200" dirty="0" err="1"/>
              <a:t>out</a:t>
            </a:r>
            <a:r>
              <a:rPr lang="ko-KR" altLang="ko-KR" sz="1200" dirty="0"/>
              <a:t> of </a:t>
            </a:r>
            <a:r>
              <a:rPr lang="ko-KR" altLang="ko-KR" sz="1200" dirty="0" err="1"/>
              <a:t>Chrome</a:t>
            </a:r>
            <a:r>
              <a:rPr lang="ko-KR" altLang="ko-KR" sz="1200" dirty="0"/>
              <a:t> </a:t>
            </a:r>
            <a:r>
              <a:rPr lang="ko-KR" altLang="ko-KR" sz="1200" dirty="0" err="1"/>
              <a:t>first</a:t>
            </a:r>
            <a:r>
              <a:rPr lang="ko-KR" altLang="ko-KR" sz="1200" dirty="0"/>
              <a:t>.</a:t>
            </a:r>
            <a:endParaRPr lang="en-US" altLang="ko-KR" sz="1200" dirty="0"/>
          </a:p>
          <a:p>
            <a:pPr marL="0" marR="0" lv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ko-KR" sz="1400" dirty="0"/>
          </a:p>
          <a:p>
            <a:r>
              <a:rPr lang="en-US" altLang="ko-KR" sz="1400" dirty="0">
                <a:hlinkClick r:id="rId7"/>
              </a:rPr>
              <a:t>Microsoft Edge </a:t>
            </a:r>
            <a:endParaRPr lang="ko-KR" altLang="en-US" sz="1400" dirty="0"/>
          </a:p>
          <a:p>
            <a:pPr indent="-1080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ko-KR" sz="1200" dirty="0"/>
              <a:t>Select Settings and more  &gt; Settings  &gt; Privacy, search, and services.</a:t>
            </a:r>
          </a:p>
          <a:p>
            <a:pPr indent="-1080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ko-KR" sz="1200" dirty="0"/>
              <a:t>Select Clear browsing data, then select Choose what to clear next to Clear browsing data now.</a:t>
            </a:r>
          </a:p>
          <a:p>
            <a:pPr indent="-1080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ko-KR" sz="1200" dirty="0"/>
              <a:t>Under Time range, choose a time range from the drop-down menu.</a:t>
            </a:r>
          </a:p>
          <a:p>
            <a:pPr indent="-1080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ko-KR" sz="1200" dirty="0"/>
              <a:t>Choose the types of browsing data you want to clear.</a:t>
            </a:r>
            <a:br>
              <a:rPr lang="en-US" altLang="ko-KR" sz="1200" dirty="0"/>
            </a:br>
            <a:r>
              <a:rPr lang="ko-KR" altLang="en-US" sz="1200" dirty="0">
                <a:latin typeface="+mn-lt"/>
              </a:rPr>
              <a:t>→ </a:t>
            </a:r>
            <a:r>
              <a:rPr lang="en-US" altLang="ko-KR" sz="1200" dirty="0"/>
              <a:t>For example, you may want to remove browsing history and cookies but keep passwords and form fill data.</a:t>
            </a:r>
          </a:p>
          <a:p>
            <a:pPr indent="-1080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ko-KR" sz="1200" dirty="0"/>
              <a:t>Select Clear now.</a:t>
            </a:r>
          </a:p>
        </p:txBody>
      </p:sp>
      <p:sp>
        <p:nvSpPr>
          <p:cNvPr id="17" name="실행 단추: 시작 7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C37A9DED-4531-469A-BEF3-5A02FF4169A0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CD71DE7-D80B-4A37-939F-6EC1A740C876}"/>
              </a:ext>
            </a:extLst>
          </p:cNvPr>
          <p:cNvSpPr/>
          <p:nvPr/>
        </p:nvSpPr>
        <p:spPr>
          <a:xfrm>
            <a:off x="4814889" y="2923701"/>
            <a:ext cx="2233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/>
              <a:t>[How to clear browser cache]</a:t>
            </a:r>
            <a:endParaRPr lang="ko-KR" altLang="en-US" sz="1400" b="1" dirty="0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7FC57972-C675-4171-ACD6-C1EE2B88B889}"/>
              </a:ext>
            </a:extLst>
          </p:cNvPr>
          <p:cNvGrpSpPr/>
          <p:nvPr/>
        </p:nvGrpSpPr>
        <p:grpSpPr>
          <a:xfrm>
            <a:off x="6511921" y="3823654"/>
            <a:ext cx="376234" cy="130789"/>
            <a:chOff x="7810500" y="3779519"/>
            <a:chExt cx="376234" cy="130789"/>
          </a:xfrm>
        </p:grpSpPr>
        <p:pic>
          <p:nvPicPr>
            <p:cNvPr id="1032" name="Picture 8" descr="More">
              <a:extLst>
                <a:ext uri="{FF2B5EF4-FFF2-40B4-BE49-F238E27FC236}">
                  <a16:creationId xmlns:a16="http://schemas.microsoft.com/office/drawing/2014/main" id="{8DB2A798-AF81-467B-9A25-AC1995BAD8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0500" y="3779519"/>
              <a:ext cx="149660" cy="1307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 descr="and then">
              <a:extLst>
                <a:ext uri="{FF2B5EF4-FFF2-40B4-BE49-F238E27FC236}">
                  <a16:creationId xmlns:a16="http://schemas.microsoft.com/office/drawing/2014/main" id="{BB16020F-FFE2-4B8F-97E0-C4D84EFAF1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7074" y="3779519"/>
              <a:ext cx="149660" cy="1307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슬라이드 번호 개체 틀 3">
            <a:extLst>
              <a:ext uri="{FF2B5EF4-FFF2-40B4-BE49-F238E27FC236}">
                <a16:creationId xmlns:a16="http://schemas.microsoft.com/office/drawing/2014/main" id="{EBA499C0-F4BC-402A-84CE-14F52F1A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19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10241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+mn-lt"/>
              </a:rPr>
              <a:t>Account CSR Process and Guide History</a:t>
            </a:r>
            <a:endParaRPr lang="ko-KR" altLang="en-US" dirty="0">
              <a:latin typeface="+mn-lt"/>
            </a:endParaRPr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050460"/>
              </p:ext>
            </p:extLst>
          </p:nvPr>
        </p:nvGraphicFramePr>
        <p:xfrm>
          <a:off x="220893" y="981074"/>
          <a:ext cx="11750213" cy="54721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7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0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162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No.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15900" algn="ctr" defTabSz="913486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맑은 고딕" panose="020B0503020000020004" pitchFamily="50" charset="-127"/>
                        </a:rPr>
                        <a:t>Version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15900" algn="ctr" defTabSz="913486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맑은 고딕" panose="020B0503020000020004" pitchFamily="50" charset="-127"/>
                        </a:rPr>
                        <a:t>Revision Details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Times New Roman" panose="02020603050405020304" pitchFamily="18" charset="0"/>
                        </a:rPr>
                        <a:t>Revision Date</a:t>
                      </a:r>
                      <a:endParaRPr lang="ko-KR" alt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V1.0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Initial Release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marR="0" indent="-215900" algn="ctr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dirty="0">
                        <a:solidFill>
                          <a:prstClr val="black"/>
                        </a:solidFill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marR="0" indent="-215900" algn="just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alt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marR="0" indent="-215900" algn="just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alt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54809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26962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428405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6577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371023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62817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072399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35226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6216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823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[Appendix</a:t>
            </a:r>
            <a:r>
              <a:rPr lang="ko-KR" altLang="en-US" dirty="0"/>
              <a:t> </a:t>
            </a:r>
            <a:r>
              <a:rPr lang="en-US" altLang="ko-KR" dirty="0"/>
              <a:t>4] CSR</a:t>
            </a:r>
            <a:r>
              <a:rPr lang="ko-KR" altLang="en-US" dirty="0"/>
              <a:t> </a:t>
            </a:r>
            <a:r>
              <a:rPr lang="en-US" altLang="ko-KR" dirty="0"/>
              <a:t>Form for Jira Request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Even if it’s in the EP approval, you must write the requirements in the ticket</a:t>
            </a:r>
            <a:endParaRPr lang="ko-KR" altLang="en-US" sz="1400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20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52E065-35B7-4405-868A-0F5B503B898E}"/>
              </a:ext>
            </a:extLst>
          </p:cNvPr>
          <p:cNvSpPr txBox="1"/>
          <p:nvPr/>
        </p:nvSpPr>
        <p:spPr>
          <a:xfrm>
            <a:off x="436563" y="1196975"/>
            <a:ext cx="803162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Jira / Confluence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Jira Space Key : </a:t>
            </a:r>
          </a:p>
          <a:p>
            <a:pPr marL="1200150" lvl="2" indent="-285750">
              <a:buFont typeface="Arial Narrow" panose="020B0606020202030204" pitchFamily="34" charset="0"/>
              <a:buChar char="▪"/>
            </a:pPr>
            <a:r>
              <a:rPr lang="en-US" altLang="ko-KR" dirty="0"/>
              <a:t>(or Description - GP1 Rollout / </a:t>
            </a:r>
            <a:r>
              <a:rPr lang="en-US" altLang="ko-KR" dirty="0">
                <a:hlinkClick r:id="rId4"/>
              </a:rPr>
              <a:t>LG.com</a:t>
            </a:r>
            <a:r>
              <a:rPr lang="en-US" altLang="ko-KR" dirty="0"/>
              <a:t> GP1 UK / GP1 Rollout AU, etc.)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Confluence Space Key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Jira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: </a:t>
            </a:r>
          </a:p>
        </p:txBody>
      </p:sp>
    </p:spTree>
    <p:extLst>
      <p:ext uri="{BB962C8B-B14F-4D97-AF65-F5344CB8AC3E}">
        <p14:creationId xmlns:p14="http://schemas.microsoft.com/office/powerpoint/2010/main" val="1682801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[Appendix</a:t>
            </a:r>
            <a:r>
              <a:rPr lang="ko-KR" altLang="en-US" dirty="0"/>
              <a:t> </a:t>
            </a:r>
            <a:r>
              <a:rPr lang="en-US" altLang="ko-KR" dirty="0"/>
              <a:t>4] CSR Form for other LG.com System Request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Even if it’s in the EP approval, you must write the requirements in the ticket</a:t>
            </a:r>
            <a:endParaRPr lang="ko-KR" altLang="en-US" sz="1400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21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4C724D-FC81-4748-A6EF-C6C14542FF7B}"/>
              </a:ext>
            </a:extLst>
          </p:cNvPr>
          <p:cNvSpPr txBox="1"/>
          <p:nvPr/>
        </p:nvSpPr>
        <p:spPr>
          <a:xfrm>
            <a:off x="436563" y="1196975"/>
            <a:ext cx="108220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System - AEM/CMS Admin/GP1 Admin/GP1 MW/Coveo/Magento/Adobe Target/Brightcove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Server Type (CMS Admin, GP1 Admin Only) : PROD [ ] DEV [ ]</a:t>
            </a:r>
          </a:p>
          <a:p>
            <a:pPr marL="1200150" lvl="2" indent="-285750">
              <a:buFont typeface="Arial Narrow" panose="020B0606020202030204" pitchFamily="34" charset="0"/>
              <a:buChar char="▪"/>
            </a:pPr>
            <a:r>
              <a:rPr lang="en-US" altLang="ko-KR" b="1" i="1" dirty="0">
                <a:effectLst/>
              </a:rPr>
              <a:t>PROD : General &amp; SM/SI staff , DEV : SM/SI staff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 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07327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[Appendix</a:t>
            </a:r>
            <a:r>
              <a:rPr lang="ko-KR" altLang="en-US" dirty="0"/>
              <a:t> </a:t>
            </a:r>
            <a:r>
              <a:rPr lang="en-US" altLang="ko-KR" dirty="0"/>
              <a:t>4] CSR Form for GP1 System</a:t>
            </a:r>
            <a:r>
              <a:rPr lang="ko-KR" altLang="en-US" dirty="0"/>
              <a:t> </a:t>
            </a:r>
            <a:r>
              <a:rPr lang="en-US" altLang="ko-KR" dirty="0"/>
              <a:t>Request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Even if it’s in the EP approval, you must write the requirements in the ticket</a:t>
            </a:r>
            <a:endParaRPr lang="ko-KR" altLang="en-US" sz="1400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22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B3C08A-65C0-4ED4-9628-E057F7B9F17B}"/>
              </a:ext>
            </a:extLst>
          </p:cNvPr>
          <p:cNvSpPr txBox="1"/>
          <p:nvPr/>
        </p:nvSpPr>
        <p:spPr>
          <a:xfrm>
            <a:off x="436563" y="1196975"/>
            <a:ext cx="102784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GP1 System - AWS/Akamai/WhaTap/NewRelic/Gitlab/Slack/Airflow/Grafana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</a:t>
            </a:r>
          </a:p>
        </p:txBody>
      </p:sp>
    </p:spTree>
    <p:extLst>
      <p:ext uri="{BB962C8B-B14F-4D97-AF65-F5344CB8AC3E}">
        <p14:creationId xmlns:p14="http://schemas.microsoft.com/office/powerpoint/2010/main" val="3181512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[Appendix</a:t>
            </a:r>
            <a:r>
              <a:rPr lang="ko-KR" altLang="en-US" dirty="0"/>
              <a:t> </a:t>
            </a:r>
            <a:r>
              <a:rPr lang="en-US" altLang="ko-KR" dirty="0"/>
              <a:t>4] CSR Form for DB System Request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Even if it’s in the EP approval, you must write the requirements in the ticket</a:t>
            </a:r>
            <a:endParaRPr lang="ko-KR" altLang="en-US" sz="1400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23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9B7C-8196-4227-93B1-10B212E5B0D5}"/>
              </a:ext>
            </a:extLst>
          </p:cNvPr>
          <p:cNvSpPr txBox="1"/>
          <p:nvPr/>
        </p:nvSpPr>
        <p:spPr>
          <a:xfrm>
            <a:off x="2070314" y="27879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ko-KR" dirty="0"/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FC4906-6B23-4367-81C0-077A34829D57}"/>
              </a:ext>
            </a:extLst>
          </p:cNvPr>
          <p:cNvSpPr txBox="1"/>
          <p:nvPr/>
        </p:nvSpPr>
        <p:spPr>
          <a:xfrm>
            <a:off x="436563" y="1196975"/>
            <a:ext cx="873356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DB System - GP1-OMS/MW DB/ACC/MGR/PIM, 5.0-ACC/MGR/INF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CNS E-mail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A Employee ID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Cloud IP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</a:t>
            </a:r>
          </a:p>
        </p:txBody>
      </p:sp>
    </p:spTree>
    <p:extLst>
      <p:ext uri="{BB962C8B-B14F-4D97-AF65-F5344CB8AC3E}">
        <p14:creationId xmlns:p14="http://schemas.microsoft.com/office/powerpoint/2010/main" val="4127950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369235"/>
          </a:xfrm>
        </p:spPr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>
                <a:latin typeface="+mn-lt"/>
              </a:rPr>
              <a:t>[</a:t>
            </a:r>
            <a:r>
              <a:rPr lang="en-US" altLang="ko-KR" dirty="0">
                <a:latin typeface="+mn-lt"/>
              </a:rPr>
              <a:t>Appendix</a:t>
            </a:r>
            <a:r>
              <a:rPr lang="ko-KR" altLang="en-US" sz="1800" dirty="0">
                <a:latin typeface="+mn-lt"/>
              </a:rPr>
              <a:t> </a:t>
            </a:r>
            <a:r>
              <a:rPr lang="en-US" altLang="ko-KR" sz="1800" dirty="0">
                <a:latin typeface="+mn-lt"/>
              </a:rPr>
              <a:t>5] System URL and Access Guide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0621" y="61890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The access URLs and guides for each system are as follows</a:t>
            </a:r>
            <a:endParaRPr lang="en-US" altLang="ko-KR" sz="14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958070"/>
              </p:ext>
            </p:extLst>
          </p:nvPr>
        </p:nvGraphicFramePr>
        <p:xfrm>
          <a:off x="220893" y="1193461"/>
          <a:ext cx="11750399" cy="5255997"/>
        </p:xfrm>
        <a:graphic>
          <a:graphicData uri="http://schemas.openxmlformats.org/drawingml/2006/table">
            <a:tbl>
              <a:tblPr/>
              <a:tblGrid>
                <a:gridCol w="3404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6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Name of System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Access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URL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Access Guide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Adobe Experience Manager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(AEM)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https://experience.adobe.com/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an AEM account is created, a login link is automatically sent from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message@adobe.com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Product Information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(PIM)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https://admin.pimds.aws.lge.com/user/login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PIM account is created, the login information is automatically sent from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4"/>
                        </a:rPr>
                        <a:t>lgpim@lge.com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Digital Assets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(DAM)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author-p86195-e734304.adobeaemcloud.com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Access the system using the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5"/>
                        </a:rPr>
                        <a:t> DAM Access Guide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5.0 CMS Admin</a:t>
                      </a:r>
                      <a:endParaRPr lang="en-US" altLang="ko-KR" sz="105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Prod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https://admin50.cms.LG.com/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Dev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https://dev50.cms.LG.com/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CMS account is created, the login information is automatically sent from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6"/>
                        </a:rPr>
                        <a:t>customerservice@lge.com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GP1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Prod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https://admin.gp1.aws.lge.com/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Dev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https://admin.gp1dev.aws.lge.com/</a:t>
                      </a:r>
                      <a:endParaRPr lang="ko-KR" alt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GP1 account is created, the login information is automatically sent from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6"/>
                        </a:rPr>
                        <a:t>customerservice@lge.com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Coveo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(Search)</a:t>
                      </a:r>
                      <a:endParaRPr lang="en-US" altLang="ko-KR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https://platform-eu.cloud.coveo.com/login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COVEO account is created, the login information is automatically sent from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7"/>
                        </a:rPr>
                        <a:t>donotreply@coveo.com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5.0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https://obs.LG.com/obsadm/admin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GP1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Magento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https://shop.LG.com/obsadm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Magento account is created, the PIC of account creation sends the login information via email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Jira &amp; Confluence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https://lge-gmc.atlassian.net/Jira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Jira/Confluence account is created, the PIC of account creation sends the login information via email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GP1 M/W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https://mw.gp1.aws.lge.com/admin-service/admin/login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When a GP1 M/W account is created, the PIC of account creation sends the login information via email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실행 단추: 시작 7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9" name="슬라이드 번호 개체 틀 3">
            <a:extLst>
              <a:ext uri="{FF2B5EF4-FFF2-40B4-BE49-F238E27FC236}">
                <a16:creationId xmlns:a16="http://schemas.microsoft.com/office/drawing/2014/main" id="{FA9C9F9C-530A-4EFE-9171-82AD37B3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279830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/>
              <a:t>[</a:t>
            </a:r>
            <a:r>
              <a:rPr lang="en-US" altLang="ko-KR" dirty="0"/>
              <a:t>Appendix</a:t>
            </a:r>
            <a:r>
              <a:rPr lang="ko-KR" altLang="en-US" sz="1800" dirty="0"/>
              <a:t> </a:t>
            </a:r>
            <a:r>
              <a:rPr lang="en-US" altLang="ko-KR" sz="1800" dirty="0"/>
              <a:t>6] System Account PIC List 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0621" y="61890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The PIC of creation/deletion owners for each system are as follows</a:t>
            </a:r>
            <a:endParaRPr lang="en-US" altLang="ko-KR" sz="14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732693"/>
              </p:ext>
            </p:extLst>
          </p:nvPr>
        </p:nvGraphicFramePr>
        <p:xfrm>
          <a:off x="220892" y="1196974"/>
          <a:ext cx="11750400" cy="5256001"/>
        </p:xfrm>
        <a:graphic>
          <a:graphicData uri="http://schemas.openxmlformats.org/drawingml/2006/table">
            <a:tbl>
              <a:tblPr/>
              <a:tblGrid>
                <a:gridCol w="391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6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Name of System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Person in Charge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PIC Email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Adobe Experience Manager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(AEM)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doil.kim@lgepartner.com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Product Information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(PIM)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 Song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semi.song@lge.com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Digital Assets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(DAM)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DAM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lgdam@lge.com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3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CMS Admin (5.0)</a:t>
                      </a:r>
                      <a:b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&amp;</a:t>
                      </a:r>
                      <a:r>
                        <a:rPr lang="en-U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GP1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doil.kim@lgepartner.com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63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doil.kim@lgepartner.com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Coveo</a:t>
                      </a:r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(Search)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Jaejun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jaejun2.han@lgepartner.com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Beonyeol</a:t>
                      </a: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Woon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beomyeol.woon@lgepartner.com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Jira &amp; Confluence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doil.kim@lgepartner.com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GP1 M/W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Wonseok</a:t>
                      </a:r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Jang</a:t>
                      </a:r>
                      <a:endParaRPr lang="ko-KR" alt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wonseok.jang@lge.com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OMS</a:t>
                      </a:r>
                      <a:r>
                        <a:rPr 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DB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Yeonghun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Hyun</a:t>
                      </a:r>
                      <a:endParaRPr lang="ko-KR" alt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yh.hyun@lgepartner.com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20663" y="6443460"/>
            <a:ext cx="72491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※ For account authority questions, contact ps-pmo@lge.com  instead of the above system PIC, ※  All LGCOMMON systems are approved by the BU manager</a:t>
            </a:r>
            <a:endParaRPr kumimoji="1" lang="ko-KR" altLang="en-US" sz="900" b="1" dirty="0">
              <a:solidFill>
                <a:srgbClr val="006600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8" name="슬라이드 번호 개체 틀 3">
            <a:extLst>
              <a:ext uri="{FF2B5EF4-FFF2-40B4-BE49-F238E27FC236}">
                <a16:creationId xmlns:a16="http://schemas.microsoft.com/office/drawing/2014/main" id="{FDB76AFC-C5DA-4D0C-8EA7-E8527D3F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75244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/>
              <a:t>[</a:t>
            </a:r>
            <a:r>
              <a:rPr lang="en-US" altLang="ko-KR" dirty="0"/>
              <a:t>Appendix</a:t>
            </a:r>
            <a:r>
              <a:rPr lang="ko-KR" altLang="en-US" sz="1800" dirty="0"/>
              <a:t> </a:t>
            </a:r>
            <a:r>
              <a:rPr lang="en-US" altLang="ko-KR" sz="1800" dirty="0"/>
              <a:t>6] System Account PIC List (2/2)</a:t>
            </a:r>
            <a:r>
              <a:rPr lang="ko-KR" altLang="en-US" sz="1800" dirty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0621" y="61890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The PIC of creation/deletion owners for each system are as follows</a:t>
            </a:r>
            <a:endParaRPr lang="en-US" altLang="ko-KR" sz="14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079426"/>
              </p:ext>
            </p:extLst>
          </p:nvPr>
        </p:nvGraphicFramePr>
        <p:xfrm>
          <a:off x="220891" y="1195160"/>
          <a:ext cx="11750217" cy="5256004"/>
        </p:xfrm>
        <a:graphic>
          <a:graphicData uri="http://schemas.openxmlformats.org/drawingml/2006/table">
            <a:tbl>
              <a:tblPr/>
              <a:tblGrid>
                <a:gridCol w="3916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6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Name of System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Person in Charge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PIC Email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AWS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Myeonggil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Yang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mg.yang@lgepartner.com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Akamai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Moongi</a:t>
                      </a:r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Jin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moongi.jin@lge.com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WhaTap</a:t>
                      </a:r>
                      <a:endParaRPr lang="en-US" altLang="ko-KR" sz="105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doil.kim@lgepartner.com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NewRelic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Jihwan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Kim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jiwhan.kim@lgepartner.com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Gitlab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Hyuk Kang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hyukkang.kang@lgepartner.com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Airflow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Grafana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4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Brightcove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Doil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Kim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B3111A08-3A1E-47B4-A4AC-DF270A135D6B}"/>
              </a:ext>
            </a:extLst>
          </p:cNvPr>
          <p:cNvSpPr/>
          <p:nvPr/>
        </p:nvSpPr>
        <p:spPr>
          <a:xfrm>
            <a:off x="220663" y="6443460"/>
            <a:ext cx="728596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※ For account authority questions, contact ps-pmo@lge.com  instead of the above system PIC, ※  All LGCOMMON systems are approved by the BU manager</a:t>
            </a:r>
            <a:endParaRPr kumimoji="1" lang="ko-KR" altLang="en-US" sz="900" b="1" dirty="0">
              <a:solidFill>
                <a:srgbClr val="006600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7" name="슬라이드 번호 개체 틀 3">
            <a:extLst>
              <a:ext uri="{FF2B5EF4-FFF2-40B4-BE49-F238E27FC236}">
                <a16:creationId xmlns:a16="http://schemas.microsoft.com/office/drawing/2014/main" id="{F529ABB1-767E-4D1E-B09F-08400958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26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026013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[</a:t>
            </a:r>
            <a:r>
              <a:rPr lang="en-US" altLang="ko-KR" dirty="0"/>
              <a:t>Appendix</a:t>
            </a:r>
            <a:r>
              <a:rPr lang="ko-KR" altLang="en-US" sz="1800" dirty="0"/>
              <a:t> </a:t>
            </a:r>
            <a:r>
              <a:rPr lang="en-US" altLang="ko-KR" sz="1800" dirty="0"/>
              <a:t>7] Notes When Requesting a Magento System Account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6563" y="1207176"/>
            <a:ext cx="11750215" cy="4438010"/>
          </a:xfrm>
        </p:spPr>
        <p:txBody>
          <a:bodyPr/>
          <a:lstStyle/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EP Approval submission: </a:t>
            </a:r>
          </a:p>
          <a:p>
            <a:pPr marL="432000" lvl="1" indent="-108000">
              <a:buFont typeface="Wingdings" panose="05000000000000000000" pitchFamily="2" charset="2"/>
              <a:buChar char="Ø"/>
            </a:pPr>
            <a:r>
              <a:rPr lang="en-US" altLang="ko-KR" sz="1400" dirty="0">
                <a:ea typeface="+mn-ea"/>
              </a:rPr>
              <a:t>The requester must submit the EP directly and get approval; proxy submission is not allowed</a:t>
            </a:r>
            <a:br>
              <a:rPr lang="en-US" altLang="ko-KR" sz="1400" dirty="0">
                <a:ea typeface="+mn-ea"/>
              </a:rPr>
            </a:br>
            <a:r>
              <a:rPr lang="en-US" altLang="ko-KR" sz="1400" dirty="0">
                <a:ea typeface="+mn-ea"/>
              </a:rPr>
              <a:t> (The requester info in the EP must match the EP email.)</a:t>
            </a:r>
          </a:p>
          <a:p>
            <a:pPr marL="432000" lvl="1" indent="-108000">
              <a:buFont typeface="Wingdings" panose="05000000000000000000" pitchFamily="2" charset="2"/>
              <a:buChar char="Ø"/>
            </a:pPr>
            <a:r>
              <a:rPr lang="en-US" altLang="ko-KR" sz="1400" dirty="0">
                <a:ea typeface="+mn-ea"/>
              </a:rPr>
              <a:t>Unlike other systems, EP for Magento/Magento Cloud must be submitted for that system only</a:t>
            </a:r>
          </a:p>
          <a:p>
            <a:pPr marL="324000" lvl="1"/>
            <a:endParaRPr lang="en-US" altLang="ko-KR" sz="1400" dirty="0"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CSR Requests: </a:t>
            </a:r>
          </a:p>
          <a:p>
            <a:pPr marL="432000" lvl="1" indent="-108000">
              <a:buFont typeface="Wingdings" panose="05000000000000000000" pitchFamily="2" charset="2"/>
              <a:buChar char="Ø"/>
            </a:pPr>
            <a:r>
              <a:rPr lang="en-US" altLang="ko-KR" sz="1400" dirty="0">
                <a:latin typeface="+mn-lt"/>
                <a:ea typeface="+mn-ea"/>
              </a:rPr>
              <a:t>A proxy may proceed by attaching the requester’s EP approval</a:t>
            </a:r>
            <a:endParaRPr lang="en-US" altLang="ko-KR" sz="1400" dirty="0"/>
          </a:p>
          <a:p>
            <a:pPr marL="324000" lvl="1"/>
            <a:r>
              <a:rPr lang="en-US" altLang="ko-KR" sz="1400" dirty="0">
                <a:latin typeface="+mn-lt"/>
                <a:ea typeface="+mn-ea"/>
              </a:rPr>
              <a:t>    If multiple accounts are requested, attach a separate EP for each account</a:t>
            </a:r>
            <a:r>
              <a:rPr lang="en-US" altLang="ko-KR" sz="1400" dirty="0"/>
              <a:t>   </a:t>
            </a:r>
          </a:p>
          <a:p>
            <a:pPr marL="324000" lvl="1"/>
            <a:r>
              <a:rPr lang="en-US" altLang="ko-KR" sz="1400" dirty="0">
                <a:latin typeface="+mn-lt"/>
                <a:ea typeface="+mn-ea"/>
              </a:rPr>
              <a:t>    e.g.) One person can submit a CSR for four new Magento accounts, but must attach four EP approvals, one per requester</a:t>
            </a:r>
          </a:p>
          <a:p>
            <a:endParaRPr lang="ko-KR" altLang="en-US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For higher or changed authority </a:t>
            </a:r>
          </a:p>
          <a:p>
            <a:pPr marL="432000" lvl="1" indent="-108000">
              <a:buFont typeface="Wingdings" panose="05000000000000000000" pitchFamily="2" charset="2"/>
              <a:buChar char="Ø"/>
            </a:pPr>
            <a:r>
              <a:rPr lang="en-US" altLang="ko-KR" sz="1400" dirty="0">
                <a:latin typeface="+mn-lt"/>
                <a:ea typeface="+mn-ea"/>
              </a:rPr>
              <a:t>The requester must get EP approval, then submit a CSR</a:t>
            </a:r>
          </a:p>
          <a:p>
            <a:pPr marL="108000"/>
            <a:r>
              <a:rPr lang="en-US" altLang="ko-KR" sz="1400" dirty="0">
                <a:latin typeface="+mn-lt"/>
                <a:ea typeface="+mn-ea"/>
              </a:rPr>
              <a:t>         For Magento/Magento Cloud, EP is required even for authority changes</a:t>
            </a:r>
          </a:p>
          <a:p>
            <a:pPr marL="108000" indent="-285750">
              <a:buFont typeface="Arial" panose="020B0604020202020204" pitchFamily="34" charset="0"/>
              <a:buChar char="•"/>
            </a:pPr>
            <a:endParaRPr lang="en-US" altLang="ko-KR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At initial account creation, everyone is given General permission only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For any additional authorities, get EP approval for the change, then submit a CSR</a:t>
            </a:r>
          </a:p>
          <a:p>
            <a:pPr marL="108000"/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5" name="실행 단추: 시작 7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8E7F07B5-867F-43DD-AF55-665E2270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27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DDFEFEDF-86AD-4E9B-8102-82DE23206EDB}"/>
              </a:ext>
            </a:extLst>
          </p:cNvPr>
          <p:cNvSpPr txBox="1">
            <a:spLocks/>
          </p:cNvSpPr>
          <p:nvPr/>
        </p:nvSpPr>
        <p:spPr>
          <a:xfrm>
            <a:off x="220893" y="613195"/>
            <a:ext cx="11750215" cy="30777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b="1" dirty="0">
                <a:latin typeface="+mn-lt"/>
                <a:ea typeface="+mn-ea"/>
              </a:rPr>
              <a:t>EP Approval/CSR submission criteria</a:t>
            </a:r>
          </a:p>
        </p:txBody>
      </p:sp>
    </p:spTree>
    <p:extLst>
      <p:ext uri="{BB962C8B-B14F-4D97-AF65-F5344CB8AC3E}">
        <p14:creationId xmlns:p14="http://schemas.microsoft.com/office/powerpoint/2010/main" val="913451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[</a:t>
            </a:r>
            <a:r>
              <a:rPr lang="en-US" altLang="ko-KR" dirty="0"/>
              <a:t>Appendix</a:t>
            </a:r>
            <a:r>
              <a:rPr lang="ko-KR" altLang="en-US" sz="1800" dirty="0"/>
              <a:t> </a:t>
            </a:r>
            <a:r>
              <a:rPr lang="en-US" altLang="ko-KR" sz="1800" dirty="0"/>
              <a:t>8] Notes When Requesting GP1 M/W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5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F9BE25F-9D10-4EE6-B6E6-D87ADD8B47C1}"/>
              </a:ext>
            </a:extLst>
          </p:cNvPr>
          <p:cNvSpPr/>
          <p:nvPr/>
        </p:nvSpPr>
        <p:spPr>
          <a:xfrm>
            <a:off x="1305206" y="2839582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500" b="1" dirty="0">
                <a:solidFill>
                  <a:srgbClr val="000000"/>
                </a:solidFill>
              </a:rPr>
              <a:t>Sign in Middleware Admin </a:t>
            </a:r>
          </a:p>
          <a:p>
            <a:pPr algn="ctr">
              <a:spcAft>
                <a:spcPts val="600"/>
              </a:spcAft>
            </a:pPr>
            <a:r>
              <a:rPr lang="ko-KR" altLang="en-US" sz="1500" b="1" dirty="0">
                <a:solidFill>
                  <a:srgbClr val="000000"/>
                </a:solidFill>
              </a:rPr>
              <a:t> </a:t>
            </a:r>
            <a:r>
              <a:rPr lang="en-US" altLang="ko-KR" sz="1500" b="1" dirty="0">
                <a:solidFill>
                  <a:srgbClr val="000000"/>
                </a:solidFill>
              </a:rPr>
              <a:t>Website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C5A0B1F-B801-41B1-964C-08B95B48C0B2}"/>
              </a:ext>
            </a:extLst>
          </p:cNvPr>
          <p:cNvSpPr/>
          <p:nvPr/>
        </p:nvSpPr>
        <p:spPr>
          <a:xfrm>
            <a:off x="8978018" y="2835807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500" b="1" dirty="0">
                <a:solidFill>
                  <a:srgbClr val="000000"/>
                </a:solidFill>
              </a:rPr>
              <a:t>Proceed Log</a:t>
            </a:r>
            <a:r>
              <a:rPr lang="ko-KR" altLang="en-US" sz="1500" b="1" dirty="0">
                <a:solidFill>
                  <a:srgbClr val="000000"/>
                </a:solidFill>
              </a:rPr>
              <a:t> </a:t>
            </a:r>
            <a:r>
              <a:rPr lang="en-US" altLang="ko-KR" sz="1500" b="1" dirty="0">
                <a:solidFill>
                  <a:srgbClr val="000000"/>
                </a:solidFill>
              </a:rPr>
              <a:t>in</a:t>
            </a:r>
            <a:endParaRPr lang="ko-KR" altLang="en-US" sz="1500" b="1" dirty="0">
              <a:solidFill>
                <a:srgbClr val="000000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341EBD1-FC4D-4E10-B7EF-F3DA213ECDF1}"/>
              </a:ext>
            </a:extLst>
          </p:cNvPr>
          <p:cNvSpPr/>
          <p:nvPr/>
        </p:nvSpPr>
        <p:spPr>
          <a:xfrm>
            <a:off x="3862810" y="2835808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500" b="1" dirty="0">
                <a:solidFill>
                  <a:srgbClr val="000000"/>
                </a:solidFill>
              </a:rPr>
              <a:t>Create CSR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767A2A-456D-483C-8FE2-9C46F1845C7A}"/>
              </a:ext>
            </a:extLst>
          </p:cNvPr>
          <p:cNvSpPr/>
          <p:nvPr/>
        </p:nvSpPr>
        <p:spPr>
          <a:xfrm>
            <a:off x="6420414" y="2835807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500" b="1" dirty="0">
                <a:solidFill>
                  <a:srgbClr val="000000"/>
                </a:solidFill>
              </a:rPr>
              <a:t>Account</a:t>
            </a:r>
            <a:r>
              <a:rPr lang="ko-KR" altLang="en-US" sz="1500" b="1" dirty="0">
                <a:solidFill>
                  <a:srgbClr val="000000"/>
                </a:solidFill>
              </a:rPr>
              <a:t> </a:t>
            </a:r>
            <a:r>
              <a:rPr lang="en-US" altLang="ko-KR" sz="1500" b="1" dirty="0">
                <a:solidFill>
                  <a:srgbClr val="000000"/>
                </a:solidFill>
              </a:rPr>
              <a:t>creation</a:t>
            </a:r>
            <a:r>
              <a:rPr lang="ko-KR" altLang="en-US" sz="1500" b="1" dirty="0">
                <a:solidFill>
                  <a:srgbClr val="000000"/>
                </a:solidFill>
              </a:rPr>
              <a:t> </a:t>
            </a:r>
            <a:r>
              <a:rPr lang="en-US" altLang="ko-KR" sz="1500" b="1" dirty="0">
                <a:solidFill>
                  <a:srgbClr val="000000"/>
                </a:solidFill>
              </a:rPr>
              <a:t>and</a:t>
            </a:r>
            <a:r>
              <a:rPr lang="ko-KR" altLang="en-US" sz="1500" b="1" dirty="0">
                <a:solidFill>
                  <a:srgbClr val="000000"/>
                </a:solidFill>
              </a:rPr>
              <a:t> </a:t>
            </a:r>
            <a:r>
              <a:rPr lang="en-US" altLang="ko-KR" sz="1500" b="1" dirty="0">
                <a:solidFill>
                  <a:srgbClr val="000000"/>
                </a:solidFill>
              </a:rPr>
              <a:t>grant authority by PIC</a:t>
            </a:r>
            <a:endParaRPr lang="ko-KR" altLang="en-US" sz="1500" b="1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3F7D17-19BC-471E-8FD8-D45E4BCFD4B3}"/>
              </a:ext>
            </a:extLst>
          </p:cNvPr>
          <p:cNvSpPr txBox="1"/>
          <p:nvPr/>
        </p:nvSpPr>
        <p:spPr>
          <a:xfrm>
            <a:off x="1229762" y="4276936"/>
            <a:ext cx="18589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>
                <a:latin typeface="+mn-ea"/>
              </a:rPr>
              <a:t>→</a:t>
            </a:r>
            <a:r>
              <a:rPr lang="en-US" altLang="ko-KR" sz="1600" b="1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b="0" i="0" dirty="0">
                <a:solidFill>
                  <a:srgbClr val="292A2E"/>
                </a:solidFill>
                <a:effectLst/>
                <a:hlinkClick r:id="rId4"/>
              </a:rPr>
              <a:t>PROD</a:t>
            </a:r>
            <a:endParaRPr lang="en-US" altLang="ko-KR" sz="1600" dirty="0">
              <a:solidFill>
                <a:srgbClr val="292A2E"/>
              </a:solidFill>
            </a:endParaRPr>
          </a:p>
          <a:p>
            <a:pPr algn="ctr"/>
            <a:r>
              <a:rPr lang="ko-KR" altLang="en-US" sz="1600" dirty="0"/>
              <a:t>→ </a:t>
            </a:r>
            <a:r>
              <a:rPr lang="en-US" altLang="ko-KR" sz="1600" b="0" i="0" dirty="0">
                <a:solidFill>
                  <a:srgbClr val="292A2E"/>
                </a:solidFill>
                <a:effectLst/>
                <a:hlinkClick r:id="rId5"/>
              </a:rPr>
              <a:t>DEV</a:t>
            </a:r>
            <a:endParaRPr lang="en-US" altLang="ko-KR" sz="16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1789D1-E035-412B-9B93-9A78300128EF}"/>
              </a:ext>
            </a:extLst>
          </p:cNvPr>
          <p:cNvSpPr txBox="1"/>
          <p:nvPr/>
        </p:nvSpPr>
        <p:spPr>
          <a:xfrm>
            <a:off x="3862810" y="4276936"/>
            <a:ext cx="178353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500" dirty="0">
                <a:solidFill>
                  <a:srgbClr val="000000"/>
                </a:solidFill>
                <a:latin typeface="+mn-ea"/>
                <a:ea typeface="+mn-ea"/>
              </a:rPr>
              <a:t>→ </a:t>
            </a:r>
            <a:r>
              <a:rPr lang="en-US" altLang="ko-KR" sz="1500" dirty="0">
                <a:solidFill>
                  <a:srgbClr val="000000"/>
                </a:solidFill>
                <a:ea typeface="+mn-ea"/>
              </a:rPr>
              <a:t>Attach screenshot of EP Approval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931DAC-4DB6-444A-87D4-5BF91470D334}"/>
              </a:ext>
            </a:extLst>
          </p:cNvPr>
          <p:cNvSpPr txBox="1"/>
          <p:nvPr/>
        </p:nvSpPr>
        <p:spPr>
          <a:xfrm>
            <a:off x="8971979" y="4276936"/>
            <a:ext cx="1783533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500" dirty="0">
                <a:solidFill>
                  <a:srgbClr val="000000"/>
                </a:solidFill>
                <a:ea typeface="+mn-ea"/>
              </a:rPr>
              <a:t>→ </a:t>
            </a:r>
            <a:r>
              <a:rPr lang="en-US" altLang="ko-KR" sz="1500" dirty="0">
                <a:solidFill>
                  <a:srgbClr val="000000"/>
                </a:solidFill>
                <a:ea typeface="+mn-ea"/>
              </a:rPr>
              <a:t>Log in with the temporary password sent by email, then change your password before use</a:t>
            </a:r>
          </a:p>
        </p:txBody>
      </p:sp>
      <p:sp>
        <p:nvSpPr>
          <p:cNvPr id="10" name="화살표: 오른쪽 9">
            <a:extLst>
              <a:ext uri="{FF2B5EF4-FFF2-40B4-BE49-F238E27FC236}">
                <a16:creationId xmlns:a16="http://schemas.microsoft.com/office/drawing/2014/main" id="{C3DCD9C5-5EFB-4F5C-9D97-86B67AC7E2B3}"/>
              </a:ext>
            </a:extLst>
          </p:cNvPr>
          <p:cNvSpPr/>
          <p:nvPr/>
        </p:nvSpPr>
        <p:spPr>
          <a:xfrm>
            <a:off x="3266788" y="3330353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화살표: 오른쪽 16">
            <a:extLst>
              <a:ext uri="{FF2B5EF4-FFF2-40B4-BE49-F238E27FC236}">
                <a16:creationId xmlns:a16="http://schemas.microsoft.com/office/drawing/2014/main" id="{F0252AEC-C3DB-4818-A2C5-8BE5EED594C3}"/>
              </a:ext>
            </a:extLst>
          </p:cNvPr>
          <p:cNvSpPr/>
          <p:nvPr/>
        </p:nvSpPr>
        <p:spPr>
          <a:xfrm>
            <a:off x="5828168" y="3330352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2A3B996B-2C26-4131-8F5C-5F4D5EA5F51C}"/>
              </a:ext>
            </a:extLst>
          </p:cNvPr>
          <p:cNvSpPr/>
          <p:nvPr/>
        </p:nvSpPr>
        <p:spPr>
          <a:xfrm>
            <a:off x="8391059" y="3365888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E93D2E09-A0BB-4499-9A6A-36BB5E7B8B7D}"/>
              </a:ext>
            </a:extLst>
          </p:cNvPr>
          <p:cNvGrpSpPr/>
          <p:nvPr/>
        </p:nvGrpSpPr>
        <p:grpSpPr>
          <a:xfrm>
            <a:off x="258613" y="1161078"/>
            <a:ext cx="11671450" cy="402060"/>
            <a:chOff x="238437" y="1334665"/>
            <a:chExt cx="3938657" cy="402060"/>
          </a:xfrm>
        </p:grpSpPr>
        <p:sp>
          <p:nvSpPr>
            <p:cNvPr id="20" name="Rectangle 57">
              <a:extLst>
                <a:ext uri="{FF2B5EF4-FFF2-40B4-BE49-F238E27FC236}">
                  <a16:creationId xmlns:a16="http://schemas.microsoft.com/office/drawing/2014/main" id="{6347EAED-1EF7-48E0-830D-3B5E2FEDE0ED}"/>
                </a:ext>
              </a:extLst>
            </p:cNvPr>
            <p:cNvSpPr/>
            <p:nvPr/>
          </p:nvSpPr>
          <p:spPr>
            <a:xfrm>
              <a:off x="238437" y="1334665"/>
              <a:ext cx="3938657" cy="3952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486">
                <a:defRPr/>
              </a:pPr>
              <a:r>
                <a:rPr lang="en-US" altLang="ko-KR" sz="1400" b="1" dirty="0">
                  <a:solidFill>
                    <a:srgbClr val="000000"/>
                  </a:solidFill>
                  <a:latin typeface="Arial Narrow" panose="020B0606020202030204" pitchFamily="34" charset="0"/>
                  <a:ea typeface="LG스마트체 Regular" panose="020B0600000101010101" pitchFamily="50" charset="-127"/>
                </a:rPr>
                <a:t>GP1 M/W System Account Creation Process</a:t>
              </a:r>
              <a:endParaRPr lang="ko-KR" altLang="en-US" sz="1400" b="1" dirty="0">
                <a:solidFill>
                  <a:srgbClr val="0000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endParaRPr>
            </a:p>
          </p:txBody>
        </p:sp>
        <p:cxnSp>
          <p:nvCxnSpPr>
            <p:cNvPr id="21" name="Straight Connector 58">
              <a:extLst>
                <a:ext uri="{FF2B5EF4-FFF2-40B4-BE49-F238E27FC236}">
                  <a16:creationId xmlns:a16="http://schemas.microsoft.com/office/drawing/2014/main" id="{83E57FFE-A66C-48B6-AFAD-E728FEE99F42}"/>
                </a:ext>
              </a:extLst>
            </p:cNvPr>
            <p:cNvCxnSpPr>
              <a:cxnSpLocks/>
            </p:cNvCxnSpPr>
            <p:nvPr/>
          </p:nvCxnSpPr>
          <p:spPr>
            <a:xfrm>
              <a:off x="238437" y="1736725"/>
              <a:ext cx="3936451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599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1113F1FD-BF8B-43A3-9C2F-A81ADB031150}"/>
              </a:ext>
            </a:extLst>
          </p:cNvPr>
          <p:cNvSpPr txBox="1">
            <a:spLocks/>
          </p:cNvSpPr>
          <p:nvPr/>
        </p:nvSpPr>
        <p:spPr>
          <a:xfrm>
            <a:off x="1140643" y="981075"/>
            <a:ext cx="9973559" cy="5316030"/>
          </a:xfrm>
          <a:prstGeom prst="rect">
            <a:avLst/>
          </a:prstGeom>
        </p:spPr>
        <p:txBody>
          <a:bodyPr anchor="ctr"/>
          <a:lstStyle>
            <a:lvl1pPr marL="0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197" kern="1200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n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7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>
              <a:spcBef>
                <a:spcPts val="600"/>
              </a:spcBef>
              <a:spcAft>
                <a:spcPts val="600"/>
              </a:spcAft>
            </a:pPr>
            <a:endParaRPr lang="en-US" altLang="ko-KR" sz="1400" dirty="0">
              <a:latin typeface="+mn-ea"/>
              <a:ea typeface="+mn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latin typeface="+mn-ea"/>
                <a:ea typeface="+mn-ea"/>
              </a:rPr>
              <a:t>Contents</a:t>
            </a:r>
            <a:r>
              <a:rPr lang="ko-KR" altLang="en-US" dirty="0">
                <a:latin typeface="+mn-ea"/>
                <a:ea typeface="+mn-ea"/>
              </a:rPr>
              <a:t> 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770263"/>
          </a:xfrm>
        </p:spPr>
        <p:txBody>
          <a:bodyPr/>
          <a:lstStyle/>
          <a:p>
            <a:pPr marL="179388">
              <a:spcBef>
                <a:spcPts val="600"/>
              </a:spcBef>
              <a:spcAft>
                <a:spcPts val="600"/>
              </a:spcAft>
            </a:pPr>
            <a:r>
              <a:rPr lang="en-US" altLang="ko-KR" sz="1600" b="1" dirty="0">
                <a:latin typeface="+mn-lt"/>
                <a:ea typeface="+mn-ea"/>
              </a:rPr>
              <a:t>1. Account-Related Inquiries and Ticket Creation Responsibility </a:t>
            </a: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lt"/>
                <a:ea typeface="+mn-ea"/>
              </a:rPr>
              <a:t>   1.1 HQ</a:t>
            </a: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lt"/>
                <a:ea typeface="+mn-ea"/>
              </a:rPr>
              <a:t>   1.2 Subsidiary </a:t>
            </a:r>
          </a:p>
          <a:p>
            <a:pPr marL="179388">
              <a:spcBef>
                <a:spcPts val="600"/>
              </a:spcBef>
              <a:spcAft>
                <a:spcPts val="600"/>
              </a:spcAft>
            </a:pPr>
            <a:r>
              <a:rPr lang="en-US" altLang="ko-KR" sz="1600" b="1" dirty="0">
                <a:latin typeface="+mn-lt"/>
                <a:ea typeface="+mn-ea"/>
              </a:rPr>
              <a:t>2. Account</a:t>
            </a:r>
            <a:r>
              <a:rPr lang="ko-KR" altLang="en-US" sz="1600" b="1" dirty="0">
                <a:latin typeface="+mn-lt"/>
                <a:ea typeface="+mn-ea"/>
              </a:rPr>
              <a:t> </a:t>
            </a:r>
            <a:r>
              <a:rPr lang="en-US" altLang="ko-KR" sz="1600" b="1" dirty="0">
                <a:latin typeface="+mn-lt"/>
                <a:ea typeface="+mn-ea"/>
              </a:rPr>
              <a:t>Processes</a:t>
            </a: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lt"/>
                <a:ea typeface="+mn-ea"/>
              </a:rPr>
              <a:t>   2.1 Process</a:t>
            </a:r>
            <a:r>
              <a:rPr lang="ko-KR" altLang="en-US" sz="1400" dirty="0">
                <a:latin typeface="+mn-lt"/>
                <a:ea typeface="+mn-ea"/>
              </a:rPr>
              <a:t> </a:t>
            </a:r>
            <a:r>
              <a:rPr lang="en-US" altLang="ko-KR" sz="1400" dirty="0">
                <a:latin typeface="+mn-lt"/>
                <a:ea typeface="+mn-ea"/>
              </a:rPr>
              <a:t>by</a:t>
            </a:r>
            <a:r>
              <a:rPr lang="ko-KR" altLang="en-US" sz="1400" dirty="0">
                <a:latin typeface="+mn-lt"/>
                <a:ea typeface="+mn-ea"/>
              </a:rPr>
              <a:t> </a:t>
            </a:r>
            <a:r>
              <a:rPr lang="en-US" altLang="ko-KR" sz="1400" dirty="0">
                <a:latin typeface="+mn-lt"/>
                <a:ea typeface="+mn-ea"/>
              </a:rPr>
              <a:t>Request Type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   2.2 EP Approval Process </a:t>
            </a: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lt"/>
                <a:ea typeface="+mn-ea"/>
              </a:rPr>
              <a:t>   2.3 CSR Process (Jira) </a:t>
            </a:r>
          </a:p>
          <a:p>
            <a:pPr marL="179388">
              <a:spcBef>
                <a:spcPts val="600"/>
              </a:spcBef>
            </a:pPr>
            <a:r>
              <a:rPr lang="en-US" altLang="ko-KR" sz="1400" dirty="0">
                <a:latin typeface="+mn-lt"/>
                <a:ea typeface="+mn-ea"/>
              </a:rPr>
              <a:t>[Appendix1] </a:t>
            </a:r>
            <a:r>
              <a:rPr lang="en-US" altLang="ko-KR" dirty="0"/>
              <a:t>EP</a:t>
            </a:r>
            <a:r>
              <a:rPr lang="ko-KR" altLang="en-US" dirty="0"/>
              <a:t> </a:t>
            </a:r>
            <a:r>
              <a:rPr lang="en-US" altLang="ko-KR" dirty="0"/>
              <a:t>Approval Guide </a:t>
            </a:r>
            <a:br>
              <a:rPr lang="en-US" altLang="ko-KR" dirty="0"/>
            </a:br>
            <a:r>
              <a:rPr lang="en-US" altLang="ko-KR" sz="1400" dirty="0">
                <a:latin typeface="+mn-lt"/>
                <a:ea typeface="+mn-ea"/>
              </a:rPr>
              <a:t>[Appendix2] </a:t>
            </a:r>
            <a:r>
              <a:rPr lang="en-US" altLang="ko-KR" dirty="0"/>
              <a:t>EP Approver by Account Type</a:t>
            </a:r>
            <a:br>
              <a:rPr lang="en-US" altLang="ko-KR" dirty="0"/>
            </a:br>
            <a:r>
              <a:rPr lang="en-US" altLang="ko-KR" sz="1400" dirty="0">
                <a:latin typeface="+mn-lt"/>
                <a:ea typeface="+mn-ea"/>
              </a:rPr>
              <a:t>[Appendix3] Jira</a:t>
            </a:r>
            <a:r>
              <a:rPr lang="ko-KR" altLang="en-US" sz="1400" dirty="0">
                <a:latin typeface="+mn-lt"/>
                <a:ea typeface="+mn-ea"/>
              </a:rPr>
              <a:t> </a:t>
            </a:r>
            <a:r>
              <a:rPr lang="en-US" altLang="ko-KR" sz="1400" dirty="0">
                <a:latin typeface="+mn-lt"/>
                <a:ea typeface="+mn-ea"/>
              </a:rPr>
              <a:t>Access</a:t>
            </a:r>
            <a:r>
              <a:rPr lang="ko-KR" altLang="en-US" sz="1400" dirty="0">
                <a:latin typeface="+mn-lt"/>
                <a:ea typeface="+mn-ea"/>
              </a:rPr>
              <a:t> </a:t>
            </a:r>
            <a:r>
              <a:rPr lang="en-US" altLang="ko-KR" sz="1400" dirty="0">
                <a:latin typeface="+mn-lt"/>
                <a:ea typeface="+mn-ea"/>
              </a:rPr>
              <a:t>Issue Guide 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[Appendix4] </a:t>
            </a:r>
            <a:r>
              <a:rPr lang="en-US" altLang="ko-KR" dirty="0"/>
              <a:t>CSR Form for System</a:t>
            </a:r>
            <a:r>
              <a:rPr lang="ko-KR" altLang="en-US" dirty="0"/>
              <a:t> </a:t>
            </a:r>
            <a:r>
              <a:rPr lang="en-US" altLang="ko-KR" dirty="0"/>
              <a:t>Request 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[Appendix5] </a:t>
            </a:r>
            <a:r>
              <a:rPr lang="en-US" altLang="ko-KR" sz="1400" dirty="0"/>
              <a:t>System Access URL and Guide 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[Appendix6] System Account PIC List 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[Appendix7] </a:t>
            </a:r>
            <a:r>
              <a:rPr lang="en-US" altLang="ko-KR" sz="1400" dirty="0"/>
              <a:t>Notes When Requesting a Magento System Account</a:t>
            </a:r>
            <a:endParaRPr lang="en-US" altLang="ko-KR" sz="1400" dirty="0">
              <a:latin typeface="+mn-lt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lt"/>
                <a:ea typeface="+mn-ea"/>
              </a:rPr>
              <a:t>[Appendix8] Notes When Requesting GP1 M/W </a:t>
            </a:r>
            <a:endParaRPr lang="ko-KR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50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직선 연결선 79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436563" y="3909245"/>
            <a:ext cx="11286359" cy="12947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645690"/>
          </a:xfrm>
        </p:spPr>
        <p:txBody>
          <a:bodyPr/>
          <a:lstStyle/>
          <a:p>
            <a:r>
              <a:rPr lang="en-US" altLang="ko-KR" dirty="0">
                <a:latin typeface="+mn-lt"/>
                <a:ea typeface="+mn-ea"/>
              </a:rPr>
              <a:t>1. </a:t>
            </a:r>
            <a:r>
              <a:rPr lang="en-US" altLang="ko-KR" sz="1800" dirty="0">
                <a:latin typeface="+mn-lt"/>
                <a:ea typeface="+mn-ea"/>
              </a:rPr>
              <a:t>Account-Related Inquiries and Ticket Creation Responsibility </a:t>
            </a:r>
            <a:br>
              <a:rPr lang="en-US" altLang="ko-KR" sz="1800" dirty="0">
                <a:latin typeface="+mn-lt"/>
                <a:ea typeface="+mn-ea"/>
              </a:rPr>
            </a:br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4270" y="4951009"/>
            <a:ext cx="11750215" cy="171807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altLang="ko-KR" sz="1050" dirty="0">
                <a:latin typeface="+mn-lt"/>
                <a:ea typeface="+mn-ea"/>
              </a:rPr>
              <a:t>※ </a:t>
            </a:r>
            <a:r>
              <a:rPr lang="en-US" altLang="ko-KR" sz="1050" u="sng" dirty="0">
                <a:latin typeface="+mn-lt"/>
                <a:ea typeface="+mn-ea"/>
              </a:rPr>
              <a:t>System account request updates</a:t>
            </a:r>
          </a:p>
          <a:p>
            <a:pPr marL="284400" indent="-108000">
              <a:buFont typeface="Arial" panose="020B0604020202020204" pitchFamily="34" charset="0"/>
              <a:buChar char="•"/>
            </a:pPr>
            <a:r>
              <a:rPr lang="en-US" altLang="ko-KR" sz="1050" dirty="0">
                <a:latin typeface="+mn-lt"/>
                <a:ea typeface="+mn-ea"/>
              </a:rPr>
              <a:t>Based on the Personal Information Protection Act and internal system security policies, only EP account and Cloud PC users are allowed to request and use system accounts</a:t>
            </a:r>
            <a:r>
              <a:rPr lang="ko-KR" altLang="en-US" sz="1050" dirty="0">
                <a:latin typeface="+mn-lt"/>
                <a:ea typeface="+mn-ea"/>
              </a:rPr>
              <a:t> </a:t>
            </a:r>
            <a:endParaRPr lang="en-US" altLang="ko-KR" sz="1050" dirty="0">
              <a:latin typeface="+mn-lt"/>
              <a:ea typeface="+mn-ea"/>
            </a:endParaRPr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EP account</a:t>
            </a:r>
            <a:r>
              <a:rPr lang="ko-KR" altLang="en-US" sz="1050" dirty="0"/>
              <a:t> </a:t>
            </a:r>
            <a:r>
              <a:rPr lang="en-US" altLang="ko-KR" sz="1050" dirty="0"/>
              <a:t>= lge.com or lgepartner.com email account </a:t>
            </a:r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LG Electronics employees must request and use system accounts with their lge.com account</a:t>
            </a:r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LG</a:t>
            </a:r>
            <a:r>
              <a:rPr lang="ko-KR" altLang="en-US" sz="1050" dirty="0"/>
              <a:t> </a:t>
            </a:r>
            <a:r>
              <a:rPr lang="en-US" altLang="ko-KR" sz="1050" dirty="0"/>
              <a:t>Electronics partners must request and use system accounts with their lgepartner.com account </a:t>
            </a:r>
            <a:r>
              <a:rPr lang="en-US" altLang="ko-KR" sz="1050" dirty="0">
                <a:solidFill>
                  <a:srgbClr val="A50034"/>
                </a:solidFill>
              </a:rPr>
              <a:t>(no external email allowed)</a:t>
            </a:r>
            <a:r>
              <a:rPr lang="en-US" altLang="ko-KR" sz="1050" dirty="0">
                <a:solidFill>
                  <a:srgbClr val="FF0000"/>
                </a:solidFill>
              </a:rPr>
              <a:t>	</a:t>
            </a:r>
            <a:endParaRPr lang="en-US" altLang="ko-KR" sz="1050" dirty="0"/>
          </a:p>
          <a:p>
            <a:pPr marL="284400" indent="-108000">
              <a:buFont typeface="Arial" panose="020B0604020202020204" pitchFamily="34" charset="0"/>
              <a:buChar char="•"/>
            </a:pPr>
            <a:r>
              <a:rPr lang="en-US" altLang="ko-KR" sz="1050" dirty="0">
                <a:latin typeface="+mn-lt"/>
                <a:ea typeface="+mn-ea"/>
              </a:rPr>
              <a:t>LG Electronics employee must first request EP account issuance and apply for Cloud PC for partner staff without an EP account or Cloud PC</a:t>
            </a:r>
          </a:p>
          <a:p>
            <a:pPr marL="284400" indent="-108000">
              <a:buFont typeface="Arial" panose="020B0604020202020204" pitchFamily="34" charset="0"/>
              <a:buChar char="•"/>
            </a:pPr>
            <a:r>
              <a:rPr lang="en-US" altLang="ko-KR" sz="1050" dirty="0">
                <a:latin typeface="+mn-lt"/>
                <a:ea typeface="+mn-ea"/>
              </a:rPr>
              <a:t>Account creation must complete </a:t>
            </a:r>
            <a:r>
              <a:rPr lang="en-US" altLang="ko-KR" sz="1050" dirty="0">
                <a:solidFill>
                  <a:srgbClr val="A50034"/>
                </a:solidFill>
                <a:latin typeface="+mn-lt"/>
                <a:ea typeface="+mn-ea"/>
              </a:rPr>
              <a:t>EP</a:t>
            </a:r>
            <a:r>
              <a:rPr lang="en-US" altLang="ko-KR" sz="1050" dirty="0">
                <a:latin typeface="+mn-lt"/>
                <a:ea typeface="+mn-ea"/>
              </a:rPr>
              <a:t> </a:t>
            </a:r>
            <a:r>
              <a:rPr lang="en-US" altLang="ko-KR" sz="1050" dirty="0">
                <a:solidFill>
                  <a:srgbClr val="A50034"/>
                </a:solidFill>
                <a:latin typeface="+mn-lt"/>
                <a:ea typeface="+mn-ea"/>
              </a:rPr>
              <a:t>approval first</a:t>
            </a:r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71" name="Text Box 5">
            <a:extLst>
              <a:ext uri="{FF2B5EF4-FFF2-40B4-BE49-F238E27FC236}">
                <a16:creationId xmlns:a16="http://schemas.microsoft.com/office/drawing/2014/main" id="{24C21218-E779-4E3D-8886-DF625DC7D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458" y="2720863"/>
            <a:ext cx="885205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  <a:lvl2pPr marL="742950" indent="-28575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2pPr>
            <a:lvl3pPr marL="11430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3pPr>
            <a:lvl4pPr marL="16002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4pPr>
            <a:lvl5pPr marL="20574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</a:rPr>
              <a:t>Process</a:t>
            </a: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D9E6EE59-C0C7-4D6E-A62D-7229A7D9B5C3}"/>
              </a:ext>
            </a:extLst>
          </p:cNvPr>
          <p:cNvSpPr/>
          <p:nvPr/>
        </p:nvSpPr>
        <p:spPr>
          <a:xfrm>
            <a:off x="1300674" y="3744686"/>
            <a:ext cx="970736" cy="323349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Check Authority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F88C4B23-B362-4C3F-9AFE-622A8A8F78D3}"/>
              </a:ext>
            </a:extLst>
          </p:cNvPr>
          <p:cNvSpPr/>
          <p:nvPr/>
        </p:nvSpPr>
        <p:spPr>
          <a:xfrm>
            <a:off x="5425470" y="3744686"/>
            <a:ext cx="970736" cy="312835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prstClr val="black"/>
                </a:solidFill>
              </a:rPr>
              <a:t>Create CSR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0CA36CF9-38F2-467B-9884-40A7D1D97519}"/>
              </a:ext>
            </a:extLst>
          </p:cNvPr>
          <p:cNvSpPr/>
          <p:nvPr/>
        </p:nvSpPr>
        <p:spPr>
          <a:xfrm>
            <a:off x="6760914" y="3744686"/>
            <a:ext cx="970736" cy="312835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prstClr val="black"/>
                </a:solidFill>
              </a:rPr>
              <a:t>Check CSR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91167B29-EC10-4AB0-9DD1-DBEF5C9605E4}"/>
              </a:ext>
            </a:extLst>
          </p:cNvPr>
          <p:cNvSpPr/>
          <p:nvPr/>
        </p:nvSpPr>
        <p:spPr>
          <a:xfrm>
            <a:off x="9431802" y="3744686"/>
            <a:ext cx="966304" cy="323349"/>
          </a:xfrm>
          <a:prstGeom prst="rect">
            <a:avLst/>
          </a:prstGeom>
          <a:solidFill>
            <a:schemeClr val="bg1"/>
          </a:solidFill>
          <a:ln w="6350"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Request ticket closure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37046F95-9718-4D6F-911A-449885B47E64}"/>
              </a:ext>
            </a:extLst>
          </p:cNvPr>
          <p:cNvSpPr/>
          <p:nvPr/>
        </p:nvSpPr>
        <p:spPr>
          <a:xfrm>
            <a:off x="8096358" y="3744686"/>
            <a:ext cx="970736" cy="323349"/>
          </a:xfrm>
          <a:prstGeom prst="rect">
            <a:avLst/>
          </a:prstGeom>
          <a:solidFill>
            <a:schemeClr val="bg1"/>
          </a:solidFill>
          <a:ln w="6350"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Check Account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9" name="내용 개체 틀 2"/>
          <p:cNvSpPr txBox="1">
            <a:spLocks/>
          </p:cNvSpPr>
          <p:nvPr/>
        </p:nvSpPr>
        <p:spPr>
          <a:xfrm>
            <a:off x="246427" y="995745"/>
            <a:ext cx="11724681" cy="1611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050" b="1" dirty="0">
                <a:latin typeface="+mn-lt"/>
                <a:ea typeface="+mn-ea"/>
              </a:rPr>
              <a:t>1.1 HQ</a:t>
            </a:r>
            <a:endParaRPr lang="ko-KR" altLang="en-US" sz="1050" b="1" dirty="0">
              <a:latin typeface="+mn-lt"/>
              <a:ea typeface="+mn-ea"/>
            </a:endParaRPr>
          </a:p>
          <a:p>
            <a:pPr marL="28440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Create your own ticket if you have access to LGCOMMON Jira Project </a:t>
            </a:r>
            <a:endParaRPr lang="ko-KR" altLang="en-US" sz="1050" dirty="0">
              <a:cs typeface="+mj-cs"/>
            </a:endParaRPr>
          </a:p>
          <a:p>
            <a:pPr marL="432000" lvl="2" indent="-108000" latinLnBrk="0">
              <a:buFont typeface="Wingdings" panose="05000000000000000000" pitchFamily="2" charset="2"/>
              <a:buChar char="ü"/>
            </a:pPr>
            <a:r>
              <a:rPr lang="en-US" altLang="ko-KR" sz="1050" dirty="0">
                <a:cs typeface="+mj-cs"/>
              </a:rPr>
              <a:t>Account creation and access requests should be submitted by creating a ticket in the </a:t>
            </a:r>
            <a:r>
              <a:rPr lang="en-US" altLang="ko-KR" sz="1050" dirty="0">
                <a:cs typeface="+mj-cs"/>
                <a:hlinkClick r:id="rId3"/>
              </a:rPr>
              <a:t>LGCOMMON</a:t>
            </a:r>
            <a:r>
              <a:rPr lang="en-US" altLang="ko-KR" sz="1050" dirty="0">
                <a:cs typeface="+mj-cs"/>
              </a:rPr>
              <a:t> </a:t>
            </a:r>
            <a:endParaRPr lang="ko-KR" altLang="en-US" sz="1050" dirty="0">
              <a:cs typeface="+mj-cs"/>
            </a:endParaRPr>
          </a:p>
          <a:p>
            <a:pPr marL="28440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Email </a:t>
            </a:r>
            <a:r>
              <a:rPr lang="en-US" altLang="ko-KR" sz="1050" b="1" u="sng" dirty="0">
                <a:cs typeface="+mj-cs"/>
                <a:hlinkClick r:id="rId4"/>
              </a:rPr>
              <a:t>bu-mgr@lge.com</a:t>
            </a:r>
            <a:r>
              <a:rPr lang="en-US" altLang="ko-KR" sz="1050" dirty="0">
                <a:cs typeface="+mj-cs"/>
              </a:rPr>
              <a:t> if you do not have access to LG.com 5.0 Common Project</a:t>
            </a:r>
            <a:endParaRPr lang="ko-KR" altLang="en-US" sz="1050" dirty="0">
              <a:cs typeface="+mj-cs"/>
            </a:endParaRPr>
          </a:p>
          <a:p>
            <a:r>
              <a:rPr lang="en-US" altLang="ko-KR" sz="1050" b="1" dirty="0">
                <a:latin typeface="+mn-lt"/>
                <a:ea typeface="+mn-ea"/>
              </a:rPr>
              <a:t>1.2 Subsidiary</a:t>
            </a:r>
            <a:endParaRPr lang="ko-KR" altLang="en-US" sz="1050" b="1" dirty="0">
              <a:latin typeface="+mn-lt"/>
              <a:ea typeface="+mn-ea"/>
            </a:endParaRPr>
          </a:p>
          <a:p>
            <a:pPr marL="28440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Create your own ticket if you have access to Subsidiary Jira Project </a:t>
            </a:r>
            <a:endParaRPr lang="ko-KR" altLang="en-US" sz="1050" dirty="0">
              <a:cs typeface="+mj-cs"/>
            </a:endParaRPr>
          </a:p>
          <a:p>
            <a:pPr marL="432000" lvl="2" indent="-108000" latinLnBrk="0">
              <a:buFont typeface="Wingdings" panose="05000000000000000000" pitchFamily="2" charset="2"/>
              <a:buChar char="ü"/>
            </a:pPr>
            <a:r>
              <a:rPr lang="en-US" altLang="ko-KR" sz="1050" dirty="0">
                <a:cs typeface="+mj-cs"/>
              </a:rPr>
              <a:t>Subsidiary account requests must be created in each subsidiary’s project, not in the Common project (e.g. Japan subsidiary </a:t>
            </a:r>
            <a:r>
              <a:rPr lang="ko-KR" altLang="en-US" sz="1050" dirty="0">
                <a:cs typeface="+mj-cs"/>
              </a:rPr>
              <a:t>→ </a:t>
            </a:r>
            <a:r>
              <a:rPr lang="en-US" altLang="ko-KR" sz="1050" dirty="0">
                <a:cs typeface="+mj-cs"/>
              </a:rPr>
              <a:t>create in</a:t>
            </a:r>
            <a:r>
              <a:rPr lang="ko-KR" altLang="en-US" sz="1050" dirty="0">
                <a:cs typeface="+mj-cs"/>
              </a:rPr>
              <a:t> </a:t>
            </a:r>
            <a:r>
              <a:rPr lang="en-US" altLang="ko-KR" sz="1050" dirty="0">
                <a:cs typeface="+mj-cs"/>
              </a:rPr>
              <a:t>LG.com GP1 Japan</a:t>
            </a:r>
            <a:r>
              <a:rPr lang="ko-KR" altLang="en-US" sz="1050" dirty="0">
                <a:cs typeface="+mj-cs"/>
              </a:rPr>
              <a:t> </a:t>
            </a:r>
            <a:r>
              <a:rPr lang="en-US" altLang="ko-KR" sz="1050" dirty="0">
                <a:cs typeface="+mj-cs"/>
              </a:rPr>
              <a:t>Project)</a:t>
            </a:r>
          </a:p>
          <a:p>
            <a:pPr marL="28440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If you don’t have access to the subsidiary Jira project, request each country’s CM (Country Manager) to create tickets on behalf of users</a:t>
            </a:r>
          </a:p>
        </p:txBody>
      </p:sp>
      <p:cxnSp>
        <p:nvCxnSpPr>
          <p:cNvPr id="84" name="직선 연결선 83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5298158" y="3906361"/>
            <a:ext cx="2217" cy="395812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/>
          <p:cNvSpPr/>
          <p:nvPr/>
        </p:nvSpPr>
        <p:spPr>
          <a:xfrm>
            <a:off x="2638425" y="3698530"/>
            <a:ext cx="2509634" cy="42721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841510" y="3744686"/>
            <a:ext cx="970736" cy="323349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Register an EP approval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A50034"/>
              </a:solidFill>
              <a:effectLst/>
              <a:uLnTx/>
              <a:uFillTx/>
            </a:endParaRP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D8328821-F751-4A47-BB41-CF7F65AD7302}"/>
              </a:ext>
            </a:extLst>
          </p:cNvPr>
          <p:cNvSpPr/>
          <p:nvPr/>
        </p:nvSpPr>
        <p:spPr>
          <a:xfrm>
            <a:off x="3996989" y="3753660"/>
            <a:ext cx="970737" cy="312835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EP </a:t>
            </a:r>
            <a:r>
              <a:rPr lang="en-US" altLang="ko-KR" sz="1050" dirty="0">
                <a:solidFill>
                  <a:srgbClr val="A50034"/>
                </a:solidFill>
              </a:rPr>
              <a:t>approved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A50034"/>
              </a:solidFill>
              <a:effectLst/>
              <a:uLnTx/>
              <a:uFillTx/>
            </a:endParaRPr>
          </a:p>
        </p:txBody>
      </p:sp>
      <p:cxnSp>
        <p:nvCxnSpPr>
          <p:cNvPr id="92" name="직선 연결선 91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3891025" y="3302982"/>
            <a:ext cx="2217" cy="395812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590231" y="4294707"/>
            <a:ext cx="6090079" cy="552641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HQ staff without a Jira account </a:t>
            </a:r>
            <a:r>
              <a:rPr lang="ko-KR" altLang="en-US" sz="1050" dirty="0">
                <a:solidFill>
                  <a:srgbClr val="A50034"/>
                </a:solidFill>
              </a:rPr>
              <a:t>→ </a:t>
            </a:r>
            <a:r>
              <a:rPr lang="en-US" altLang="ko-KR" sz="1050" dirty="0">
                <a:solidFill>
                  <a:srgbClr val="A50034"/>
                </a:solidFill>
              </a:rPr>
              <a:t>After EP approval, share it with the BU Manager and request ticket creation</a:t>
            </a:r>
          </a:p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srgbClr val="A50034"/>
                </a:solidFill>
              </a:rPr>
              <a:t>Subsidiary staff without a Jira account </a:t>
            </a:r>
            <a:r>
              <a:rPr lang="ko-KR" altLang="en-US" sz="1050" dirty="0">
                <a:solidFill>
                  <a:srgbClr val="A50034"/>
                </a:solidFill>
              </a:rPr>
              <a:t>→ </a:t>
            </a:r>
            <a:r>
              <a:rPr lang="en-US" altLang="ko-KR" sz="1050" dirty="0">
                <a:solidFill>
                  <a:srgbClr val="A50034"/>
                </a:solidFill>
              </a:rPr>
              <a:t>After EP approval, share it with subsidiary’s CM and request ticket creation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A50034"/>
              </a:solidFill>
              <a:effectLst/>
              <a:uLnTx/>
              <a:uFillTx/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358707" y="2962144"/>
            <a:ext cx="3276564" cy="346564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srgbClr val="A50034"/>
                </a:solidFill>
              </a:rPr>
              <a:t>EP approval may be omitted for authority change requests.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srgbClr val="A50034"/>
                </a:solidFill>
              </a:rPr>
              <a:t>(For exception systems, refer to the next section)</a:t>
            </a:r>
          </a:p>
        </p:txBody>
      </p:sp>
      <p:sp>
        <p:nvSpPr>
          <p:cNvPr id="20" name="슬라이드 번호 개체 틀 3">
            <a:extLst>
              <a:ext uri="{FF2B5EF4-FFF2-40B4-BE49-F238E27FC236}">
                <a16:creationId xmlns:a16="http://schemas.microsoft.com/office/drawing/2014/main" id="{EE058186-015A-4BC8-955B-F2042970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47663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>
                <a:latin typeface="+mn-lt"/>
                <a:ea typeface="+mn-ea"/>
              </a:rPr>
              <a:t>2. Account Processes &gt; 2.1 Process by Request Type</a:t>
            </a:r>
            <a:endParaRPr lang="ko-KR" altLang="en-US" dirty="0">
              <a:latin typeface="+mn-lt"/>
              <a:ea typeface="+mn-ea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179812"/>
              </p:ext>
            </p:extLst>
          </p:nvPr>
        </p:nvGraphicFramePr>
        <p:xfrm>
          <a:off x="233362" y="1206654"/>
          <a:ext cx="11725201" cy="5256000"/>
        </p:xfrm>
        <a:graphic>
          <a:graphicData uri="http://schemas.openxmlformats.org/drawingml/2006/table">
            <a:tbl>
              <a:tblPr/>
              <a:tblGrid>
                <a:gridCol w="178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61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50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1263"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+mn-ea"/>
                        </a:rPr>
                        <a:t>Request</a:t>
                      </a:r>
                      <a:r>
                        <a:rPr lang="ko-KR" altLang="en-US" sz="1050" b="1" u="none" strike="noStrike" dirty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+mn-ea"/>
                        </a:rPr>
                        <a:t>Type</a:t>
                      </a:r>
                      <a:endParaRPr lang="en-US" sz="105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System</a:t>
                      </a:r>
                      <a:endParaRPr lang="en-US" sz="105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u="none" strike="noStrike" dirty="0">
                          <a:effectLst/>
                          <a:latin typeface="+mn-lt"/>
                          <a:ea typeface="+mn-ea"/>
                        </a:rPr>
                        <a:t>EP </a:t>
                      </a: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+mn-ea"/>
                        </a:rPr>
                        <a:t>Approval Requirement</a:t>
                      </a:r>
                      <a:endParaRPr lang="en-US" sz="105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u="none" strike="noStrike" dirty="0">
                          <a:effectLst/>
                          <a:latin typeface="+mn-lt"/>
                          <a:ea typeface="+mn-ea"/>
                        </a:rPr>
                        <a:t>Details</a:t>
                      </a:r>
                      <a:endParaRPr lang="en-US" sz="105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359">
                <a:tc rowSpan="3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Account Creation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Jira/Confluence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For new account (authorization) creation in Jira/Confluence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</a:t>
                      </a: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EP Approval</a:t>
                      </a:r>
                      <a:r>
                        <a:rPr lang="ko-KR" altLang="en-US" sz="1050" b="0" u="none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Submission</a:t>
                      </a:r>
                      <a:endParaRPr lang="ko-KR" altLang="en-US" sz="1050" b="0" u="non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359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Other LG.com System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For new account (authorization) creation in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other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LG.com System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  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EP Approval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Submission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(Refer to Appendix 7 for the Magento system)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359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For new account (authorization) creation in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EP Approval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 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Submission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359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Authorization Modification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Jira/Confluence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If you already have a Jira/Confluence account but need additional authorization for a specific project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</a:t>
                      </a:r>
                      <a:endParaRPr lang="en-US" altLang="ko-KR" sz="1050" b="0" u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Able to skip EP Approval and may submit a CSR directly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4314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Other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LG.com System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you wish to change the authority on Other LG.com System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View </a:t>
                      </a: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View &amp; Edit)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Able to skip EP Approval and may submit a CSR directly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Provide detailed reasons for adding system authority (Refer to Appendix 7 for the Magento system)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359">
                <a:tc vMerge="1">
                  <a:txBody>
                    <a:bodyPr/>
                    <a:lstStyle/>
                    <a:p>
                      <a:pPr algn="ctr"/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Proceed with approval for account extension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4314">
                <a:tc rowSpan="2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Account Extension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Other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LG.com System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an account for another http://LG.com system has expired and needs to be extended 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Able to skip EP Approval and may submit a CSR directly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Provide detailed reasons for extending account</a:t>
                      </a:r>
                      <a:endParaRPr lang="ko-KR" altLang="en-US" sz="1050" b="0" u="sng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4314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i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account for OMS DB has expired and needs to be extended</a:t>
                      </a:r>
                      <a:endParaRPr lang="en-US" altLang="ko-KR" sz="1050" b="0" i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Proceed with approval for account extension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Provide detailed reasons for extending account</a:t>
                      </a:r>
                      <a:endParaRPr lang="ko-KR" altLang="en-US" sz="1050" b="0" u="sng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내용 개체 틀 2"/>
          <p:cNvSpPr txBox="1">
            <a:spLocks/>
          </p:cNvSpPr>
          <p:nvPr/>
        </p:nvSpPr>
        <p:spPr>
          <a:xfrm>
            <a:off x="208423" y="6446482"/>
            <a:ext cx="11750215" cy="23083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latinLnBrk="1">
              <a:spcBef>
                <a:spcPts val="0"/>
              </a:spcBef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※ Other</a:t>
            </a:r>
            <a:r>
              <a:rPr kumimoji="1" lang="ko-KR" altLang="en-US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LG.com System: AEM, CMS, GP1 Admin, Magento, Coveo, Brightcove, GP1 M/W</a:t>
            </a:r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0893" y="599447"/>
            <a:ext cx="11750215" cy="566309"/>
          </a:xfrm>
        </p:spPr>
        <p:txBody>
          <a:bodyPr/>
          <a:lstStyle/>
          <a:p>
            <a:pPr marL="36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  <a:sym typeface="맑은 고딕"/>
              </a:rPr>
              <a:t>All account creation and access requests must be submitted via Jira CSR after the EP approval has been issued</a:t>
            </a:r>
          </a:p>
          <a:p>
            <a:pPr marL="36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Refer to the table below for EP approval requirements and details by request type </a:t>
            </a:r>
            <a:endParaRPr lang="ko-KR" altLang="en-US" sz="1400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A9AC816-A2A2-4A34-B785-79359C883419}"/>
              </a:ext>
            </a:extLst>
          </p:cNvPr>
          <p:cNvSpPr/>
          <p:nvPr/>
        </p:nvSpPr>
        <p:spPr>
          <a:xfrm rot="10800000">
            <a:off x="10340274" y="248665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</a:endParaRPr>
          </a:p>
        </p:txBody>
      </p:sp>
      <p:sp>
        <p:nvSpPr>
          <p:cNvPr id="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A9AC816-A2A2-4A34-B785-79359C883419}"/>
              </a:ext>
            </a:extLst>
          </p:cNvPr>
          <p:cNvSpPr/>
          <p:nvPr/>
        </p:nvSpPr>
        <p:spPr>
          <a:xfrm rot="10800000">
            <a:off x="10991001" y="4383519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</a:endParaRPr>
          </a:p>
        </p:txBody>
      </p: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F8BE164D-44FB-4D47-8BCE-DBE3687DA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00479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AA4F28C-A589-4B67-A0C8-6F489847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6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E44C1EAD-74A2-4878-9270-2A3A85F9DA42}"/>
              </a:ext>
            </a:extLst>
          </p:cNvPr>
          <p:cNvGrpSpPr/>
          <p:nvPr/>
        </p:nvGrpSpPr>
        <p:grpSpPr>
          <a:xfrm>
            <a:off x="220663" y="1196975"/>
            <a:ext cx="8057957" cy="4534668"/>
            <a:chOff x="397785" y="1109049"/>
            <a:chExt cx="8057957" cy="4534668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F566F7D9-2704-4B86-828A-75D87DD254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29488" b="22082"/>
            <a:stretch/>
          </p:blipFill>
          <p:spPr>
            <a:xfrm>
              <a:off x="436563" y="1109049"/>
              <a:ext cx="8019179" cy="4534668"/>
            </a:xfrm>
            <a:prstGeom prst="rect">
              <a:avLst/>
            </a:prstGeom>
          </p:spPr>
        </p:pic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53381BA4-2F42-45C8-B2FD-24E37D329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64742" y="1819275"/>
              <a:ext cx="1704975" cy="2978917"/>
            </a:xfrm>
            <a:prstGeom prst="rect">
              <a:avLst/>
            </a:prstGeom>
          </p:spPr>
        </p:pic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A48BAFA3-4D86-48F4-84CE-981322B1B78B}"/>
                </a:ext>
              </a:extLst>
            </p:cNvPr>
            <p:cNvSpPr/>
            <p:nvPr/>
          </p:nvSpPr>
          <p:spPr>
            <a:xfrm>
              <a:off x="529589" y="1452265"/>
              <a:ext cx="1962785" cy="405110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사각형: 둥근 모서리 102">
              <a:extLst>
                <a:ext uri="{FF2B5EF4-FFF2-40B4-BE49-F238E27FC236}">
                  <a16:creationId xmlns:a16="http://schemas.microsoft.com/office/drawing/2014/main" id="{74234170-AE6B-4A40-AE83-01AB26716ADF}"/>
                </a:ext>
              </a:extLst>
            </p:cNvPr>
            <p:cNvSpPr/>
            <p:nvPr/>
          </p:nvSpPr>
          <p:spPr>
            <a:xfrm>
              <a:off x="397785" y="1336200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1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sp>
          <p:nvSpPr>
            <p:cNvPr id="28" name="직사각형 27">
              <a:extLst>
                <a:ext uri="{FF2B5EF4-FFF2-40B4-BE49-F238E27FC236}">
                  <a16:creationId xmlns:a16="http://schemas.microsoft.com/office/drawing/2014/main" id="{782597B2-B6CC-4D23-ABFD-1A158D5C2B90}"/>
                </a:ext>
              </a:extLst>
            </p:cNvPr>
            <p:cNvSpPr/>
            <p:nvPr/>
          </p:nvSpPr>
          <p:spPr>
            <a:xfrm>
              <a:off x="3636857" y="1452265"/>
              <a:ext cx="981393" cy="405110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사각형: 둥근 모서리 102">
              <a:extLst>
                <a:ext uri="{FF2B5EF4-FFF2-40B4-BE49-F238E27FC236}">
                  <a16:creationId xmlns:a16="http://schemas.microsoft.com/office/drawing/2014/main" id="{7AF0FB15-B7BA-4140-8D98-2A4032A024A2}"/>
                </a:ext>
              </a:extLst>
            </p:cNvPr>
            <p:cNvSpPr/>
            <p:nvPr/>
          </p:nvSpPr>
          <p:spPr>
            <a:xfrm>
              <a:off x="3503275" y="1336200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2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743AA0BB-74FC-4A15-8A50-2481FF7C4BC1}"/>
                </a:ext>
              </a:extLst>
            </p:cNvPr>
            <p:cNvSpPr/>
            <p:nvPr/>
          </p:nvSpPr>
          <p:spPr>
            <a:xfrm>
              <a:off x="3641990" y="2547838"/>
              <a:ext cx="1727727" cy="296962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30" name="사각형: 둥근 모서리 102">
              <a:extLst>
                <a:ext uri="{FF2B5EF4-FFF2-40B4-BE49-F238E27FC236}">
                  <a16:creationId xmlns:a16="http://schemas.microsoft.com/office/drawing/2014/main" id="{C26151EF-5DBE-4B01-BC4D-3D31FF22F634}"/>
                </a:ext>
              </a:extLst>
            </p:cNvPr>
            <p:cNvSpPr/>
            <p:nvPr/>
          </p:nvSpPr>
          <p:spPr>
            <a:xfrm>
              <a:off x="3503275" y="2392477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3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cxnSp>
          <p:nvCxnSpPr>
            <p:cNvPr id="31" name="꺾인 연결선 16">
              <a:extLst>
                <a:ext uri="{FF2B5EF4-FFF2-40B4-BE49-F238E27FC236}">
                  <a16:creationId xmlns:a16="http://schemas.microsoft.com/office/drawing/2014/main" id="{5F59159B-A7A7-4312-A129-56A487740677}"/>
                </a:ext>
              </a:extLst>
            </p:cNvPr>
            <p:cNvCxnSpPr>
              <a:cxnSpLocks/>
              <a:stCxn id="28" idx="1"/>
              <a:endCxn id="29" idx="1"/>
            </p:cNvCxnSpPr>
            <p:nvPr/>
          </p:nvCxnSpPr>
          <p:spPr>
            <a:xfrm rot="10800000" flipH="1" flipV="1">
              <a:off x="3636856" y="1654819"/>
              <a:ext cx="5133" cy="1041499"/>
            </a:xfrm>
            <a:prstGeom prst="bentConnector3">
              <a:avLst>
                <a:gd name="adj1" fmla="val -4453536"/>
              </a:avLst>
            </a:prstGeom>
            <a:ln w="12700">
              <a:solidFill>
                <a:srgbClr val="C0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AC7C198A-A9AA-4AF6-9B11-BB9FD5A7BE1A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non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>
                <a:ea typeface="LG스마트체 Regular" panose="020B0600000101010101" pitchFamily="50" charset="-127"/>
              </a:rPr>
              <a:t>Access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[EP MAIN] </a:t>
            </a:r>
            <a:r>
              <a:rPr lang="en-US" altLang="ko-KR" sz="1200" dirty="0">
                <a:ea typeface="LG스마트체 Regular" panose="020B0600000101010101" pitchFamily="50" charset="-127"/>
              </a:rPr>
              <a:t>and Login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>
                <a:ea typeface="LG스마트체 Regular" panose="020B0600000101010101" pitchFamily="50" charset="-127"/>
              </a:rPr>
              <a:t>Click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[Work] </a:t>
            </a:r>
            <a:r>
              <a:rPr lang="en-US" altLang="ko-KR" sz="1200" dirty="0">
                <a:ea typeface="LG스마트체 Regular" panose="020B0600000101010101" pitchFamily="50" charset="-127"/>
              </a:rPr>
              <a:t>on upper navigation bar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en-US" altLang="ko-KR" sz="1200" dirty="0">
                <a:ea typeface="LG스마트체 Regular" panose="020B0600000101010101" pitchFamily="50" charset="-127"/>
              </a:rPr>
              <a:t>Click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[Request]</a:t>
            </a:r>
            <a:endParaRPr lang="en-US" altLang="ko-KR" sz="1600" dirty="0">
              <a:ea typeface="LG스마트체 Regular" panose="020B0600000101010101" pitchFamily="50" charset="-127"/>
            </a:endParaRPr>
          </a:p>
        </p:txBody>
      </p:sp>
      <p:sp>
        <p:nvSpPr>
          <p:cNvPr id="5" name="제목 4">
            <a:extLst>
              <a:ext uri="{FF2B5EF4-FFF2-40B4-BE49-F238E27FC236}">
                <a16:creationId xmlns:a16="http://schemas.microsoft.com/office/drawing/2014/main" id="{D73CDDC2-2F5A-4C44-8B9D-7A63C8BF0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</a:rPr>
              <a:t>2. Account Processes &gt; 2.2 EP Approval Process (1/4)</a:t>
            </a:r>
            <a:r>
              <a:rPr lang="ko-KR" altLang="en-US" sz="1800" dirty="0">
                <a:latin typeface="+mn-lt"/>
              </a:rPr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708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3326E01F-47AF-4466-A70C-9FF4D68F4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63" y="1196975"/>
            <a:ext cx="8020050" cy="379095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1A657F0-DFEB-4059-B47C-884D807B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</a:rPr>
              <a:t>2. Account Processes &gt; 2.2 EP Approval Process (2/4)</a:t>
            </a:r>
            <a:r>
              <a:rPr lang="ko-KR" altLang="en-US" sz="1800" dirty="0">
                <a:latin typeface="+mn-lt"/>
              </a:rPr>
              <a:t> </a:t>
            </a:r>
            <a:endParaRPr lang="ko-KR" altLang="en-US" dirty="0">
              <a:latin typeface="+mn-lt"/>
            </a:endParaRPr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28DFDF46-1873-400D-9B65-C71F58CCB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150" y="620713"/>
            <a:ext cx="701700" cy="338137"/>
          </a:xfrm>
        </p:spPr>
      </p:pic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56AB8FF-1BEF-48CB-8445-02890C17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7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25950B8-DB7A-4FB3-B983-88017FBFCAEF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non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/>
              <a:t>Click</a:t>
            </a:r>
            <a:r>
              <a:rPr lang="ko-KR" altLang="en-US" sz="1200" dirty="0"/>
              <a:t> </a:t>
            </a:r>
            <a:r>
              <a:rPr lang="en-US" altLang="ko-KR" sz="1200" b="1" dirty="0"/>
              <a:t>[Request] </a:t>
            </a:r>
            <a:endParaRPr lang="en-US" altLang="ko-KR" sz="1200" dirty="0"/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/>
              <a:t>Click </a:t>
            </a:r>
            <a:r>
              <a:rPr lang="en-US" altLang="ko-KR" sz="1200" b="1" dirty="0"/>
              <a:t>[Form]</a:t>
            </a:r>
            <a:r>
              <a:rPr lang="en-US" altLang="ko-KR" sz="1200" dirty="0"/>
              <a:t> 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/>
              <a:t>Select</a:t>
            </a:r>
            <a:r>
              <a:rPr lang="ko-KR" altLang="en-US" sz="1200" dirty="0"/>
              <a:t> </a:t>
            </a:r>
            <a:r>
              <a:rPr lang="en-US" altLang="ko-KR" sz="1200" b="1" dirty="0"/>
              <a:t>‘Form </a:t>
            </a:r>
            <a:r>
              <a:rPr lang="ko-KR" altLang="en-US" sz="1200" b="1" dirty="0"/>
              <a:t>선택</a:t>
            </a:r>
            <a:r>
              <a:rPr lang="en-US" altLang="ko-KR" sz="1200" b="1" dirty="0"/>
              <a:t>’ from popup list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dirty="0">
                <a:solidFill>
                  <a:prstClr val="black"/>
                </a:solidFill>
              </a:rPr>
              <a:t>3-1 Click </a:t>
            </a:r>
            <a:r>
              <a:rPr lang="en-US" altLang="ko-KR" sz="1200" b="1" dirty="0">
                <a:solidFill>
                  <a:prstClr val="black"/>
                </a:solidFill>
              </a:rPr>
              <a:t>[Marketing(MK</a:t>
            </a:r>
            <a:r>
              <a:rPr lang="ko-KR" altLang="en-US" sz="1200" b="1" dirty="0">
                <a:solidFill>
                  <a:prstClr val="black"/>
                </a:solidFill>
              </a:rPr>
              <a:t>마케팅</a:t>
            </a:r>
            <a:r>
              <a:rPr lang="en-US" altLang="ko-KR" sz="1200" b="1" dirty="0">
                <a:solidFill>
                  <a:prstClr val="black"/>
                </a:solidFill>
              </a:rPr>
              <a:t>)]</a:t>
            </a: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black"/>
                </a:solidFill>
              </a:rPr>
              <a:t> 3-2 Select the requesting system </a:t>
            </a: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black"/>
                </a:solidFill>
              </a:rPr>
              <a:t> 3-3 Click </a:t>
            </a:r>
            <a:r>
              <a:rPr lang="en-US" altLang="ko-KR" sz="1200" b="1" dirty="0">
                <a:solidFill>
                  <a:prstClr val="black"/>
                </a:solidFill>
              </a:rPr>
              <a:t>[OK]</a:t>
            </a:r>
            <a:r>
              <a:rPr lang="en-US" altLang="ko-KR" sz="1200" dirty="0">
                <a:solidFill>
                  <a:prstClr val="black"/>
                </a:solidFill>
              </a:rPr>
              <a:t> for the form</a:t>
            </a:r>
            <a:endParaRPr lang="ko-KR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A8C84A4-BA73-46C0-905F-8752373AF3C8}"/>
              </a:ext>
            </a:extLst>
          </p:cNvPr>
          <p:cNvSpPr/>
          <p:nvPr/>
        </p:nvSpPr>
        <p:spPr>
          <a:xfrm>
            <a:off x="220663" y="1975960"/>
            <a:ext cx="947737" cy="33326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dirty="0" err="1">
                <a:solidFill>
                  <a:prstClr val="black"/>
                </a:solidFill>
              </a:rPr>
              <a:t>ㅊㅍ</a:t>
            </a:r>
            <a:endParaRPr lang="ko-KR" altLang="en-US" dirty="0">
              <a:solidFill>
                <a:prstClr val="black"/>
              </a:solidFill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C1ACBD62-696D-4738-AAF7-C5FA9EE0B2B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6" r="-1"/>
          <a:stretch/>
        </p:blipFill>
        <p:spPr>
          <a:xfrm>
            <a:off x="285750" y="2005954"/>
            <a:ext cx="767340" cy="273278"/>
          </a:xfrm>
          <a:prstGeom prst="rect">
            <a:avLst/>
          </a:prstGeom>
        </p:spPr>
      </p:pic>
      <p:sp>
        <p:nvSpPr>
          <p:cNvPr id="11" name="사각형: 둥근 모서리 102">
            <a:extLst>
              <a:ext uri="{FF2B5EF4-FFF2-40B4-BE49-F238E27FC236}">
                <a16:creationId xmlns:a16="http://schemas.microsoft.com/office/drawing/2014/main" id="{8DBB58D8-136E-4D54-A994-32B41B470316}"/>
              </a:ext>
            </a:extLst>
          </p:cNvPr>
          <p:cNvSpPr/>
          <p:nvPr/>
        </p:nvSpPr>
        <p:spPr>
          <a:xfrm>
            <a:off x="176790" y="183052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9D63926D-E554-4C2B-BAB4-BB58E46161E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1"/>
          <a:stretch/>
        </p:blipFill>
        <p:spPr>
          <a:xfrm>
            <a:off x="7031833" y="1773114"/>
            <a:ext cx="633412" cy="264904"/>
          </a:xfrm>
          <a:prstGeom prst="rect">
            <a:avLst/>
          </a:prstGeom>
        </p:spPr>
      </p:pic>
      <p:sp>
        <p:nvSpPr>
          <p:cNvPr id="21" name="직사각형 20">
            <a:extLst>
              <a:ext uri="{FF2B5EF4-FFF2-40B4-BE49-F238E27FC236}">
                <a16:creationId xmlns:a16="http://schemas.microsoft.com/office/drawing/2014/main" id="{A7A7D9DA-3D5B-411B-B309-293CE42EF842}"/>
              </a:ext>
            </a:extLst>
          </p:cNvPr>
          <p:cNvSpPr/>
          <p:nvPr/>
        </p:nvSpPr>
        <p:spPr>
          <a:xfrm>
            <a:off x="7031834" y="1778086"/>
            <a:ext cx="633412" cy="259932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2" name="사각형: 둥근 모서리 102">
            <a:extLst>
              <a:ext uri="{FF2B5EF4-FFF2-40B4-BE49-F238E27FC236}">
                <a16:creationId xmlns:a16="http://schemas.microsoft.com/office/drawing/2014/main" id="{6DE51EAA-0080-47F2-9326-1504E1D82A8B}"/>
              </a:ext>
            </a:extLst>
          </p:cNvPr>
          <p:cNvSpPr/>
          <p:nvPr/>
        </p:nvSpPr>
        <p:spPr>
          <a:xfrm>
            <a:off x="6884274" y="165643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01EB7620-5C42-4674-9427-AF2B4A6ED4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387" y="2937827"/>
            <a:ext cx="7779032" cy="2626237"/>
          </a:xfrm>
          <a:prstGeom prst="rect">
            <a:avLst/>
          </a:prstGeom>
        </p:spPr>
      </p:pic>
      <p:sp>
        <p:nvSpPr>
          <p:cNvPr id="24" name="직사각형 23">
            <a:extLst>
              <a:ext uri="{FF2B5EF4-FFF2-40B4-BE49-F238E27FC236}">
                <a16:creationId xmlns:a16="http://schemas.microsoft.com/office/drawing/2014/main" id="{9D8DEC0E-7BAE-4C27-BFF2-5919FB67F3F8}"/>
              </a:ext>
            </a:extLst>
          </p:cNvPr>
          <p:cNvSpPr/>
          <p:nvPr/>
        </p:nvSpPr>
        <p:spPr>
          <a:xfrm>
            <a:off x="692926" y="2935945"/>
            <a:ext cx="7646212" cy="2511439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5" name="사각형: 둥근 모서리 102">
            <a:extLst>
              <a:ext uri="{FF2B5EF4-FFF2-40B4-BE49-F238E27FC236}">
                <a16:creationId xmlns:a16="http://schemas.microsoft.com/office/drawing/2014/main" id="{54AC81D2-08F1-4DC8-844F-CBE925204BFD}"/>
              </a:ext>
            </a:extLst>
          </p:cNvPr>
          <p:cNvSpPr/>
          <p:nvPr/>
        </p:nvSpPr>
        <p:spPr>
          <a:xfrm>
            <a:off x="578733" y="281926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E776852-5CB2-467C-BAB9-CC88E39DD3B3}"/>
              </a:ext>
            </a:extLst>
          </p:cNvPr>
          <p:cNvSpPr/>
          <p:nvPr/>
        </p:nvSpPr>
        <p:spPr>
          <a:xfrm>
            <a:off x="845326" y="4273550"/>
            <a:ext cx="773924" cy="114300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9B18A7D-FA97-41EE-A6B0-FCF13EC3B7F7}"/>
              </a:ext>
            </a:extLst>
          </p:cNvPr>
          <p:cNvSpPr/>
          <p:nvPr/>
        </p:nvSpPr>
        <p:spPr>
          <a:xfrm>
            <a:off x="3843726" y="3371849"/>
            <a:ext cx="2823774" cy="161607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BB1E58E-7397-413B-9FEF-0C45890887C7}"/>
              </a:ext>
            </a:extLst>
          </p:cNvPr>
          <p:cNvSpPr/>
          <p:nvPr/>
        </p:nvSpPr>
        <p:spPr>
          <a:xfrm>
            <a:off x="6842785" y="5236388"/>
            <a:ext cx="421615" cy="216000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9" name="사각형: 둥근 모서리 102">
            <a:extLst>
              <a:ext uri="{FF2B5EF4-FFF2-40B4-BE49-F238E27FC236}">
                <a16:creationId xmlns:a16="http://schemas.microsoft.com/office/drawing/2014/main" id="{FC695650-3333-4473-92EB-66F48E9D2364}"/>
              </a:ext>
            </a:extLst>
          </p:cNvPr>
          <p:cNvSpPr/>
          <p:nvPr/>
        </p:nvSpPr>
        <p:spPr>
          <a:xfrm>
            <a:off x="737326" y="4091284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3-1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sp>
        <p:nvSpPr>
          <p:cNvPr id="30" name="사각형: 둥근 모서리 102">
            <a:extLst>
              <a:ext uri="{FF2B5EF4-FFF2-40B4-BE49-F238E27FC236}">
                <a16:creationId xmlns:a16="http://schemas.microsoft.com/office/drawing/2014/main" id="{1BE42C93-7836-464A-A2A0-3D5AD3A114E9}"/>
              </a:ext>
            </a:extLst>
          </p:cNvPr>
          <p:cNvSpPr/>
          <p:nvPr/>
        </p:nvSpPr>
        <p:spPr>
          <a:xfrm>
            <a:off x="3752445" y="3204568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3-2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sp>
        <p:nvSpPr>
          <p:cNvPr id="31" name="사각형: 둥근 모서리 102">
            <a:extLst>
              <a:ext uri="{FF2B5EF4-FFF2-40B4-BE49-F238E27FC236}">
                <a16:creationId xmlns:a16="http://schemas.microsoft.com/office/drawing/2014/main" id="{D0D780C0-8894-4101-8EBE-0B80D4D8DF63}"/>
              </a:ext>
            </a:extLst>
          </p:cNvPr>
          <p:cNvSpPr/>
          <p:nvPr/>
        </p:nvSpPr>
        <p:spPr>
          <a:xfrm>
            <a:off x="6734785" y="5059994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3-3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cxnSp>
        <p:nvCxnSpPr>
          <p:cNvPr id="32" name="꺾인 연결선 16">
            <a:extLst>
              <a:ext uri="{FF2B5EF4-FFF2-40B4-BE49-F238E27FC236}">
                <a16:creationId xmlns:a16="http://schemas.microsoft.com/office/drawing/2014/main" id="{D6FFCE9D-E407-4FCC-9EA4-D6C92E385263}"/>
              </a:ext>
            </a:extLst>
          </p:cNvPr>
          <p:cNvCxnSpPr>
            <a:cxnSpLocks/>
          </p:cNvCxnSpPr>
          <p:nvPr/>
        </p:nvCxnSpPr>
        <p:spPr>
          <a:xfrm flipV="1">
            <a:off x="1168400" y="1878103"/>
            <a:ext cx="5863433" cy="237027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꺾인 연결선 16">
            <a:extLst>
              <a:ext uri="{FF2B5EF4-FFF2-40B4-BE49-F238E27FC236}">
                <a16:creationId xmlns:a16="http://schemas.microsoft.com/office/drawing/2014/main" id="{69017283-EDD3-46C6-ADB5-E099D4C6378E}"/>
              </a:ext>
            </a:extLst>
          </p:cNvPr>
          <p:cNvCxnSpPr>
            <a:cxnSpLocks/>
            <a:stCxn id="21" idx="2"/>
            <a:endCxn id="24" idx="0"/>
          </p:cNvCxnSpPr>
          <p:nvPr/>
        </p:nvCxnSpPr>
        <p:spPr>
          <a:xfrm rot="5400000">
            <a:off x="5483323" y="1070727"/>
            <a:ext cx="897927" cy="2832508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959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>
            <a:extLst>
              <a:ext uri="{FF2B5EF4-FFF2-40B4-BE49-F238E27FC236}">
                <a16:creationId xmlns:a16="http://schemas.microsoft.com/office/drawing/2014/main" id="{F4F1630C-0BEB-47BA-90DE-D5ADDCB1F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63" y="1196975"/>
            <a:ext cx="8020226" cy="3921848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3916549-E49A-41A4-878B-1621E7EF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</a:rPr>
              <a:t>2. Account Processes &gt; 2.2 EP Approval Process (3/4)</a:t>
            </a:r>
            <a:r>
              <a:rPr lang="ko-KR" altLang="en-US" sz="1800" dirty="0">
                <a:latin typeface="+mn-lt"/>
              </a:rPr>
              <a:t> </a:t>
            </a:r>
            <a:endParaRPr lang="ko-KR" altLang="en-US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9799CE2-7A95-40AB-BED6-CD9D1E4E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D08CE36-9B58-4F42-A7B8-8288F78BA6D4}"/>
              </a:ext>
            </a:extLst>
          </p:cNvPr>
          <p:cNvSpPr/>
          <p:nvPr/>
        </p:nvSpPr>
        <p:spPr>
          <a:xfrm>
            <a:off x="220662" y="1383370"/>
            <a:ext cx="7940358" cy="152175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How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to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Write, [Appendix1] for reference</a:t>
            </a:r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45A62D2-0C46-4616-B3C6-12B6BB074E73}"/>
              </a:ext>
            </a:extLst>
          </p:cNvPr>
          <p:cNvSpPr/>
          <p:nvPr/>
        </p:nvSpPr>
        <p:spPr>
          <a:xfrm>
            <a:off x="220662" y="3657599"/>
            <a:ext cx="7940358" cy="480061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EP Approval Line, [Appendix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2] for reference</a:t>
            </a:r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22" name="사각형: 둥근 모서리 102">
            <a:extLst>
              <a:ext uri="{FF2B5EF4-FFF2-40B4-BE49-F238E27FC236}">
                <a16:creationId xmlns:a16="http://schemas.microsoft.com/office/drawing/2014/main" id="{7F948170-8E38-4AAD-BF16-5B4ACE12237B}"/>
              </a:ext>
            </a:extLst>
          </p:cNvPr>
          <p:cNvSpPr/>
          <p:nvPr/>
        </p:nvSpPr>
        <p:spPr>
          <a:xfrm>
            <a:off x="176790" y="129273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26" name="내용 개체 틀 24">
            <a:extLst>
              <a:ext uri="{FF2B5EF4-FFF2-40B4-BE49-F238E27FC236}">
                <a16:creationId xmlns:a16="http://schemas.microsoft.com/office/drawing/2014/main" id="{57763ECF-0277-45BC-90A1-2340E5D0F6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82"/>
          <a:stretch/>
        </p:blipFill>
        <p:spPr>
          <a:xfrm>
            <a:off x="7529513" y="4878043"/>
            <a:ext cx="395287" cy="283349"/>
          </a:xfrm>
          <a:prstGeom prst="rect">
            <a:avLst/>
          </a:prstGeom>
        </p:spPr>
      </p:pic>
      <p:pic>
        <p:nvPicPr>
          <p:cNvPr id="30" name="내용 개체 틀 29">
            <a:extLst>
              <a:ext uri="{FF2B5EF4-FFF2-40B4-BE49-F238E27FC236}">
                <a16:creationId xmlns:a16="http://schemas.microsoft.com/office/drawing/2014/main" id="{5231E798-5383-4174-8FFD-0621B03B0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10" t="24260" r="4026" b="23123"/>
          <a:stretch/>
        </p:blipFill>
        <p:spPr>
          <a:xfrm>
            <a:off x="252413" y="3749063"/>
            <a:ext cx="478087" cy="376847"/>
          </a:xfrm>
        </p:spPr>
      </p:pic>
      <p:sp>
        <p:nvSpPr>
          <p:cNvPr id="23" name="사각형: 둥근 모서리 102">
            <a:extLst>
              <a:ext uri="{FF2B5EF4-FFF2-40B4-BE49-F238E27FC236}">
                <a16:creationId xmlns:a16="http://schemas.microsoft.com/office/drawing/2014/main" id="{50994429-FB5F-4342-A281-CA1BEA2DB625}"/>
              </a:ext>
            </a:extLst>
          </p:cNvPr>
          <p:cNvSpPr/>
          <p:nvPr/>
        </p:nvSpPr>
        <p:spPr>
          <a:xfrm>
            <a:off x="176790" y="3532171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99C9FFB2-80F8-4E38-883D-2A665BA9F2F4}"/>
              </a:ext>
            </a:extLst>
          </p:cNvPr>
          <p:cNvSpPr/>
          <p:nvPr/>
        </p:nvSpPr>
        <p:spPr>
          <a:xfrm>
            <a:off x="7562850" y="4907756"/>
            <a:ext cx="361949" cy="23047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1713EC01-688B-4753-A691-20E19B383CC8}"/>
              </a:ext>
            </a:extLst>
          </p:cNvPr>
          <p:cNvSpPr/>
          <p:nvPr/>
        </p:nvSpPr>
        <p:spPr>
          <a:xfrm>
            <a:off x="7400440" y="479356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4" name="실행 단추: 시작 7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F9FBF3D2-9321-4989-90A0-53AA110ABFD8}"/>
              </a:ext>
            </a:extLst>
          </p:cNvPr>
          <p:cNvSpPr/>
          <p:nvPr/>
        </p:nvSpPr>
        <p:spPr>
          <a:xfrm rot="10800000">
            <a:off x="5606553" y="2092600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35" name="실행 단추: 시작 7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FB93E7A3-537D-4E98-9005-1BDD7B3758C0}"/>
              </a:ext>
            </a:extLst>
          </p:cNvPr>
          <p:cNvSpPr/>
          <p:nvPr/>
        </p:nvSpPr>
        <p:spPr>
          <a:xfrm rot="10800000">
            <a:off x="5777580" y="3847198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5242580-79EC-456D-9DE0-EABBF42793EB}"/>
              </a:ext>
            </a:extLst>
          </p:cNvPr>
          <p:cNvSpPr/>
          <p:nvPr/>
        </p:nvSpPr>
        <p:spPr>
          <a:xfrm>
            <a:off x="8623271" y="1195352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Fill the form per the EP approval template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Set the approval line according to the requested account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Submit approval via </a:t>
            </a:r>
            <a:r>
              <a:rPr lang="en-US" altLang="ko-KR" sz="1200" b="1" dirty="0">
                <a:solidFill>
                  <a:prstClr val="black"/>
                </a:solidFill>
                <a:ea typeface="LG스마트체 Regular"/>
              </a:rPr>
              <a:t>[Request]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For EP, check the requesting system and use the corresponding form -- see Appendix 1</a:t>
            </a:r>
            <a:r>
              <a:rPr lang="ko-KR" altLang="en-US" sz="1200" dirty="0">
                <a:solidFill>
                  <a:prstClr val="black"/>
                </a:solidFill>
                <a:ea typeface="LG스마트체 Regular"/>
              </a:rPr>
              <a:t> </a:t>
            </a:r>
            <a:endParaRPr lang="en-US" altLang="ko-KR" sz="1200" dirty="0">
              <a:solidFill>
                <a:prstClr val="black"/>
              </a:solidFill>
              <a:ea typeface="LG스마트체 Regular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(If the form does not match the requested system, the     account cannot be approved.)</a:t>
            </a:r>
            <a:b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</a:br>
            <a:endParaRPr lang="en-US" altLang="ko-KR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11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1CC9EC7-C07D-4E92-A52C-7E112B0D9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10" y="1196975"/>
            <a:ext cx="7876273" cy="267744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4440047-6475-4204-B52C-48553201F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  <a:ea typeface="+mn-ea"/>
              </a:rPr>
              <a:t>2. </a:t>
            </a:r>
            <a:r>
              <a:rPr lang="en-US" altLang="ko-KR" sz="1800" dirty="0">
                <a:latin typeface="+mn-lt"/>
              </a:rPr>
              <a:t>Account Processes </a:t>
            </a:r>
            <a:r>
              <a:rPr lang="en-US" altLang="ko-KR" sz="1800" dirty="0">
                <a:latin typeface="+mn-lt"/>
                <a:ea typeface="+mn-ea"/>
              </a:rPr>
              <a:t>&gt; 2.2 EP </a:t>
            </a:r>
            <a:r>
              <a:rPr lang="en-US" altLang="ko-KR" sz="1800" dirty="0">
                <a:latin typeface="+mn-lt"/>
              </a:rPr>
              <a:t>Approval Process </a:t>
            </a:r>
            <a:r>
              <a:rPr lang="en-US" altLang="ko-KR" sz="1800" dirty="0">
                <a:latin typeface="+mn-lt"/>
                <a:ea typeface="+mn-ea"/>
              </a:rPr>
              <a:t>(4/4)</a:t>
            </a:r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B87E26-87D4-45B3-80B3-4317E7A0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9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5242580-79EC-456D-9DE0-EABBF42793EB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Click </a:t>
            </a:r>
            <a:r>
              <a:rPr lang="en-US" altLang="ko-KR" sz="1200" b="1" dirty="0"/>
              <a:t>Request List [Approved] 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In request list, click the account item with status “Approved.”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Check approval details in Request</a:t>
            </a: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dirty="0">
                <a:solidFill>
                  <a:prstClr val="black"/>
                </a:solidFill>
              </a:rPr>
              <a:t>Details</a:t>
            </a:r>
            <a:r>
              <a:rPr lang="ko-KR" altLang="en-US" sz="1200" dirty="0">
                <a:solidFill>
                  <a:prstClr val="black"/>
                </a:solidFill>
              </a:rPr>
              <a:t>  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Click </a:t>
            </a:r>
            <a:r>
              <a:rPr lang="en-US" altLang="ko-KR" sz="1200" b="1" dirty="0">
                <a:solidFill>
                  <a:prstClr val="black"/>
                </a:solidFill>
              </a:rPr>
              <a:t>[Pop-up/Print]</a:t>
            </a:r>
            <a:r>
              <a:rPr lang="en-US" altLang="ko-KR" sz="1200" dirty="0">
                <a:solidFill>
                  <a:prstClr val="black"/>
                </a:solidFill>
              </a:rPr>
              <a:t> to open Pop-up</a:t>
            </a: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Click </a:t>
            </a:r>
            <a:r>
              <a:rPr lang="en-US" altLang="ko-KR" sz="1200" b="1" dirty="0">
                <a:solidFill>
                  <a:prstClr val="black"/>
                </a:solidFill>
              </a:rPr>
              <a:t>[Print] </a:t>
            </a:r>
            <a:r>
              <a:rPr lang="en-US" altLang="ko-KR" sz="1200" dirty="0">
                <a:solidFill>
                  <a:prstClr val="black"/>
                </a:solidFill>
              </a:rPr>
              <a:t>to save as PDF file</a:t>
            </a:r>
            <a:b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cs"/>
              </a:rPr>
            </a:br>
            <a:r>
              <a:rPr kumimoji="1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cs typeface="+mn-cs"/>
              </a:rPr>
              <a:t>※ </a:t>
            </a:r>
            <a:r>
              <a:rPr kumimoji="1" lang="en-US" altLang="ko-KR" sz="900" dirty="0">
                <a:solidFill>
                  <a:srgbClr val="006600"/>
                </a:solidFill>
              </a:rPr>
              <a:t>Attach the PDF file in Jira CSR</a:t>
            </a:r>
            <a:endParaRPr lang="en-US" altLang="ko-KR" sz="1200" dirty="0">
              <a:solidFill>
                <a:prstClr val="black"/>
              </a:solidFill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D40F70F-C46B-456D-96FB-5A66C522B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63" y="2381757"/>
            <a:ext cx="679450" cy="153938"/>
          </a:xfrm>
          <a:prstGeom prst="rect">
            <a:avLst/>
          </a:prstGeom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4AD9C6A3-B57F-4AD3-9229-D25CB8F36F7B}"/>
              </a:ext>
            </a:extLst>
          </p:cNvPr>
          <p:cNvSpPr/>
          <p:nvPr/>
        </p:nvSpPr>
        <p:spPr>
          <a:xfrm>
            <a:off x="264318" y="2381757"/>
            <a:ext cx="635793" cy="15393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507E13A-F25D-4345-AA2B-0F86E9E218C9}"/>
              </a:ext>
            </a:extLst>
          </p:cNvPr>
          <p:cNvSpPr/>
          <p:nvPr/>
        </p:nvSpPr>
        <p:spPr>
          <a:xfrm>
            <a:off x="1014413" y="1595944"/>
            <a:ext cx="6999287" cy="14490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DF32002-785E-406C-9230-B0128D112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719" y="2397564"/>
            <a:ext cx="7069981" cy="2082789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0FF60052-E1FD-4948-B66D-B86B7C73D248}"/>
              </a:ext>
            </a:extLst>
          </p:cNvPr>
          <p:cNvSpPr/>
          <p:nvPr/>
        </p:nvSpPr>
        <p:spPr>
          <a:xfrm>
            <a:off x="943716" y="2390789"/>
            <a:ext cx="7069981" cy="208278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AA38987-758E-4231-9463-37C9E873DBDF}"/>
              </a:ext>
            </a:extLst>
          </p:cNvPr>
          <p:cNvSpPr/>
          <p:nvPr/>
        </p:nvSpPr>
        <p:spPr>
          <a:xfrm>
            <a:off x="7708054" y="4341814"/>
            <a:ext cx="305644" cy="9921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83907E52-9258-4ED8-AA02-B2BCC07B9A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253" y="3740630"/>
            <a:ext cx="3453260" cy="26886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23" name="꺾인 연결선 16">
            <a:extLst>
              <a:ext uri="{FF2B5EF4-FFF2-40B4-BE49-F238E27FC236}">
                <a16:creationId xmlns:a16="http://schemas.microsoft.com/office/drawing/2014/main" id="{C285857A-3FF7-430D-84C5-197C7818CC71}"/>
              </a:ext>
            </a:extLst>
          </p:cNvPr>
          <p:cNvCxnSpPr>
            <a:cxnSpLocks/>
            <a:stCxn id="14" idx="2"/>
          </p:cNvCxnSpPr>
          <p:nvPr/>
        </p:nvCxnSpPr>
        <p:spPr>
          <a:xfrm rot="16200000" flipH="1">
            <a:off x="4193603" y="2061303"/>
            <a:ext cx="640909" cy="1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꺾인 연결선 16">
            <a:extLst>
              <a:ext uri="{FF2B5EF4-FFF2-40B4-BE49-F238E27FC236}">
                <a16:creationId xmlns:a16="http://schemas.microsoft.com/office/drawing/2014/main" id="{C3597E9A-575E-47B4-9E7D-9E3051FD20BD}"/>
              </a:ext>
            </a:extLst>
          </p:cNvPr>
          <p:cNvCxnSpPr>
            <a:cxnSpLocks/>
            <a:stCxn id="20" idx="0"/>
            <a:endCxn id="22" idx="0"/>
          </p:cNvCxnSpPr>
          <p:nvPr/>
        </p:nvCxnSpPr>
        <p:spPr>
          <a:xfrm rot="16200000" flipV="1">
            <a:off x="6194288" y="2675225"/>
            <a:ext cx="601184" cy="2731993"/>
          </a:xfrm>
          <a:prstGeom prst="bentConnector3">
            <a:avLst>
              <a:gd name="adj1" fmla="val 138025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사각형: 둥근 모서리 102">
            <a:extLst>
              <a:ext uri="{FF2B5EF4-FFF2-40B4-BE49-F238E27FC236}">
                <a16:creationId xmlns:a16="http://schemas.microsoft.com/office/drawing/2014/main" id="{387FE8C1-9ABF-4511-82E7-ED657D41B222}"/>
              </a:ext>
            </a:extLst>
          </p:cNvPr>
          <p:cNvSpPr/>
          <p:nvPr/>
        </p:nvSpPr>
        <p:spPr>
          <a:xfrm>
            <a:off x="176790" y="2230340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7" name="사각형: 둥근 모서리 102">
            <a:extLst>
              <a:ext uri="{FF2B5EF4-FFF2-40B4-BE49-F238E27FC236}">
                <a16:creationId xmlns:a16="http://schemas.microsoft.com/office/drawing/2014/main" id="{A6B487BB-A370-4CEC-9CA9-E13124554B59}"/>
              </a:ext>
            </a:extLst>
          </p:cNvPr>
          <p:cNvSpPr/>
          <p:nvPr/>
        </p:nvSpPr>
        <p:spPr>
          <a:xfrm>
            <a:off x="878260" y="1446787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8" name="사각형: 둥근 모서리 102">
            <a:extLst>
              <a:ext uri="{FF2B5EF4-FFF2-40B4-BE49-F238E27FC236}">
                <a16:creationId xmlns:a16="http://schemas.microsoft.com/office/drawing/2014/main" id="{0A836DEB-1B58-4C70-B64F-283B0126E979}"/>
              </a:ext>
            </a:extLst>
          </p:cNvPr>
          <p:cNvSpPr/>
          <p:nvPr/>
        </p:nvSpPr>
        <p:spPr>
          <a:xfrm>
            <a:off x="878260" y="221091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9" name="사각형: 둥근 모서리 102">
            <a:extLst>
              <a:ext uri="{FF2B5EF4-FFF2-40B4-BE49-F238E27FC236}">
                <a16:creationId xmlns:a16="http://schemas.microsoft.com/office/drawing/2014/main" id="{FC4C906D-F74B-4CB6-BCB2-BAEEC5FE6878}"/>
              </a:ext>
            </a:extLst>
          </p:cNvPr>
          <p:cNvSpPr/>
          <p:nvPr/>
        </p:nvSpPr>
        <p:spPr>
          <a:xfrm>
            <a:off x="7578519" y="4163037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4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40" name="사각형: 둥근 모서리 102">
            <a:extLst>
              <a:ext uri="{FF2B5EF4-FFF2-40B4-BE49-F238E27FC236}">
                <a16:creationId xmlns:a16="http://schemas.microsoft.com/office/drawing/2014/main" id="{8E20CD87-52CC-42A2-864C-932B32A9A739}"/>
              </a:ext>
            </a:extLst>
          </p:cNvPr>
          <p:cNvSpPr/>
          <p:nvPr/>
        </p:nvSpPr>
        <p:spPr>
          <a:xfrm>
            <a:off x="6096000" y="6123094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5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AE11B313-293D-4DA5-939B-76B780ABCB46}"/>
              </a:ext>
            </a:extLst>
          </p:cNvPr>
          <p:cNvSpPr/>
          <p:nvPr/>
        </p:nvSpPr>
        <p:spPr>
          <a:xfrm>
            <a:off x="6248400" y="6236077"/>
            <a:ext cx="266700" cy="14490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500817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5">
      <a:majorFont>
        <a:latin typeface="Arial Narrow"/>
        <a:ea typeface="LG스마트체 Regular"/>
        <a:cs typeface=""/>
      </a:majorFont>
      <a:minorFont>
        <a:latin typeface="Arial Narrow"/>
        <a:ea typeface="LG스마트체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152400" indent="-152400">
          <a:buFont typeface="Arial" panose="020B0604020202020204" pitchFamily="34" charset="0"/>
          <a:buChar char="•"/>
          <a:defRPr sz="1200" dirty="0" smtClean="0">
            <a:latin typeface="LG스마트체 Regular" panose="020B0600000101010101" pitchFamily="50" charset="-127"/>
            <a:ea typeface="LG스마트체 Regular" panose="020B0600000101010101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5">
      <a:majorFont>
        <a:latin typeface="Arial Narrow"/>
        <a:ea typeface="LG스마트체 Regular"/>
        <a:cs typeface=""/>
      </a:majorFont>
      <a:minorFont>
        <a:latin typeface="Arial Narrow"/>
        <a:ea typeface="LG스마트체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152400" indent="-152400">
          <a:buFont typeface="Arial" panose="020B0604020202020204" pitchFamily="34" charset="0"/>
          <a:buChar char="•"/>
          <a:defRPr sz="1200" dirty="0" smtClean="0">
            <a:latin typeface="LG스마트체 Regular" panose="020B0600000101010101" pitchFamily="50" charset="-127"/>
            <a:ea typeface="LG스마트체 Regular" panose="020B0600000101010101" pitchFamily="50" charset="-127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105092</TotalTime>
  <Words>4368</Words>
  <Application>Microsoft Office PowerPoint</Application>
  <PresentationFormat>와이드스크린</PresentationFormat>
  <Paragraphs>584</Paragraphs>
  <Slides>28</Slides>
  <Notes>20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28</vt:i4>
      </vt:variant>
    </vt:vector>
  </HeadingPairs>
  <TitlesOfParts>
    <vt:vector size="34" baseType="lpstr">
      <vt:lpstr>LG스마트체 Regular</vt:lpstr>
      <vt:lpstr>Arial</vt:lpstr>
      <vt:lpstr>Arial Narrow</vt:lpstr>
      <vt:lpstr>Wingdings</vt:lpstr>
      <vt:lpstr>1_Office 테마</vt:lpstr>
      <vt:lpstr>2_Office 테마</vt:lpstr>
      <vt:lpstr>Account CSR Process and Guide </vt:lpstr>
      <vt:lpstr>Account CSR Process and Guide History</vt:lpstr>
      <vt:lpstr>Contents </vt:lpstr>
      <vt:lpstr>1. Account-Related Inquiries and Ticket Creation Responsibility  </vt:lpstr>
      <vt:lpstr>2. Account Processes &gt; 2.1 Process by Request Type</vt:lpstr>
      <vt:lpstr>2. Account Processes &gt; 2.2 EP Approval Process (1/4) </vt:lpstr>
      <vt:lpstr>2. Account Processes &gt; 2.2 EP Approval Process (2/4) </vt:lpstr>
      <vt:lpstr>2. Account Processes &gt; 2.2 EP Approval Process (3/4) </vt:lpstr>
      <vt:lpstr>2. Account Processes &gt; 2.2 EP Approval Process (4/4)</vt:lpstr>
      <vt:lpstr>2. Account Processes &gt; 2.3 CSR Process (1/3)</vt:lpstr>
      <vt:lpstr>2. Account Processes &gt; 2.3 CSR Process (2/3)</vt:lpstr>
      <vt:lpstr>2. Account Processes &gt; 2.3 CSR Process (3/3)</vt:lpstr>
      <vt:lpstr>End of Document  Contacts  D2C BU-Mgr (bu-gmr@lge.com)</vt:lpstr>
      <vt:lpstr>[Appendix 1] EP Approval Guide (1/4)</vt:lpstr>
      <vt:lpstr>[Appendix 1] EP Approval Guide (2/4)</vt:lpstr>
      <vt:lpstr>[Appendix 1] EP Approval Guide (3/4)</vt:lpstr>
      <vt:lpstr>[Appendix 1] EP Approval Guide (4/4)</vt:lpstr>
      <vt:lpstr>[Appendix 2] EP Approver by Account Type</vt:lpstr>
      <vt:lpstr>[Appendix 3] Jira Access Issue Guide</vt:lpstr>
      <vt:lpstr>[Appendix 4] CSR Form for Jira Request</vt:lpstr>
      <vt:lpstr>[Appendix 4] CSR Form for other LG.com System Request</vt:lpstr>
      <vt:lpstr>[Appendix 4] CSR Form for GP1 System Request </vt:lpstr>
      <vt:lpstr>[Appendix 4] CSR Form for DB System Request</vt:lpstr>
      <vt:lpstr>[Appendix 5] System URL and Access Guide</vt:lpstr>
      <vt:lpstr>[Appendix 6] System Account PIC List (1/2)</vt:lpstr>
      <vt:lpstr>[Appendix 6] System Account PIC List (2/2) </vt:lpstr>
      <vt:lpstr>[Appendix 7] Notes When Requesting a Magento System Account</vt:lpstr>
      <vt:lpstr>[Appendix 8] Notes When Requesting GP1 M/W </vt:lpstr>
    </vt:vector>
  </TitlesOfParts>
  <Company>LGE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유효림/(협력사) 점장/디지털오퍼레이션팀(hyolim.yoo@lgepartner.com)</dc:creator>
  <cp:lastModifiedBy>KimNamkyung/(Partner) Consultant/D2C플랫폼운영팀</cp:lastModifiedBy>
  <cp:revision>1218</cp:revision>
  <dcterms:created xsi:type="dcterms:W3CDTF">2023-07-18T04:16:05Z</dcterms:created>
  <dcterms:modified xsi:type="dcterms:W3CDTF">2026-01-15T03:42:15Z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6ed9fc-fefc-4a0c-a6d6-10cf236c0d4f_Enabled">
    <vt:lpwstr>true</vt:lpwstr>
  </property>
  <property fmtid="{D5CDD505-2E9C-101B-9397-08002B2CF9AE}" pid="3" name="MSIP_Label_cc6ed9fc-fefc-4a0c-a6d6-10cf236c0d4f_SetDate">
    <vt:lpwstr>2025-12-18T07:31:00Z</vt:lpwstr>
  </property>
  <property fmtid="{D5CDD505-2E9C-101B-9397-08002B2CF9AE}" pid="4" name="MSIP_Label_cc6ed9fc-fefc-4a0c-a6d6-10cf236c0d4f_Method">
    <vt:lpwstr>Standard</vt:lpwstr>
  </property>
  <property fmtid="{D5CDD505-2E9C-101B-9397-08002B2CF9AE}" pid="5" name="MSIP_Label_cc6ed9fc-fefc-4a0c-a6d6-10cf236c0d4f_Name">
    <vt:lpwstr>Internal use only</vt:lpwstr>
  </property>
  <property fmtid="{D5CDD505-2E9C-101B-9397-08002B2CF9AE}" pid="6" name="MSIP_Label_cc6ed9fc-fefc-4a0c-a6d6-10cf236c0d4f_SiteId">
    <vt:lpwstr>5069cde4-642a-45c0-8094-d0c2dec10be3</vt:lpwstr>
  </property>
  <property fmtid="{D5CDD505-2E9C-101B-9397-08002B2CF9AE}" pid="7" name="MSIP_Label_cc6ed9fc-fefc-4a0c-a6d6-10cf236c0d4f_ActionId">
    <vt:lpwstr>1c3b8b9c-c334-4495-a294-f19f7edef490</vt:lpwstr>
  </property>
  <property fmtid="{D5CDD505-2E9C-101B-9397-08002B2CF9AE}" pid="8" name="MSIP_Label_cc6ed9fc-fefc-4a0c-a6d6-10cf236c0d4f_ContentBits">
    <vt:lpwstr>1</vt:lpwstr>
  </property>
</Properties>
</file>